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98" r:id="rId4"/>
    <p:sldId id="282" r:id="rId5"/>
    <p:sldId id="300" r:id="rId6"/>
    <p:sldId id="313" r:id="rId7"/>
    <p:sldId id="301" r:id="rId8"/>
    <p:sldId id="302" r:id="rId9"/>
    <p:sldId id="320" r:id="rId10"/>
    <p:sldId id="316" r:id="rId11"/>
    <p:sldId id="278" r:id="rId12"/>
    <p:sldId id="338" r:id="rId13"/>
    <p:sldId id="279" r:id="rId14"/>
    <p:sldId id="317" r:id="rId15"/>
    <p:sldId id="337" r:id="rId16"/>
    <p:sldId id="342" r:id="rId17"/>
    <p:sldId id="344" r:id="rId18"/>
    <p:sldId id="345" r:id="rId19"/>
    <p:sldId id="346" r:id="rId20"/>
    <p:sldId id="343" r:id="rId21"/>
    <p:sldId id="326" r:id="rId22"/>
    <p:sldId id="318" r:id="rId23"/>
    <p:sldId id="385" r:id="rId24"/>
    <p:sldId id="369" r:id="rId25"/>
    <p:sldId id="381" r:id="rId26"/>
    <p:sldId id="358" r:id="rId27"/>
    <p:sldId id="377" r:id="rId28"/>
    <p:sldId id="376" r:id="rId29"/>
    <p:sldId id="383" r:id="rId30"/>
    <p:sldId id="372" r:id="rId31"/>
    <p:sldId id="379" r:id="rId32"/>
    <p:sldId id="378" r:id="rId33"/>
    <p:sldId id="349" r:id="rId34"/>
    <p:sldId id="387" r:id="rId35"/>
    <p:sldId id="388" r:id="rId36"/>
    <p:sldId id="319" r:id="rId37"/>
    <p:sldId id="306" r:id="rId38"/>
    <p:sldId id="373" r:id="rId39"/>
    <p:sldId id="384" r:id="rId40"/>
    <p:sldId id="380" r:id="rId41"/>
    <p:sldId id="389" r:id="rId42"/>
    <p:sldId id="275" r:id="rId43"/>
    <p:sldId id="348" r:id="rId44"/>
    <p:sldId id="263" r:id="rId45"/>
  </p:sldIdLst>
  <p:sldSz cx="12192000" cy="6858000"/>
  <p:notesSz cx="6858000" cy="9144000"/>
  <p:embeddedFontLst>
    <p:embeddedFont>
      <p:font typeface="G마켓 산스 TTF Bold" panose="02000000000000000000" pitchFamily="2" charset="-127"/>
      <p:bold r:id="rId47"/>
    </p:embeddedFont>
    <p:embeddedFont>
      <p:font typeface="나눔스퀘어 Bold" panose="020B0600000101010101" pitchFamily="50" charset="-127"/>
      <p:bold r:id="rId48"/>
    </p:embeddedFont>
    <p:embeddedFont>
      <p:font typeface="나눔스퀘어 ExtraBold" panose="020B0600000101010101" pitchFamily="50" charset="-127"/>
      <p:bold r:id="rId49"/>
    </p:embeddedFont>
    <p:embeddedFont>
      <p:font typeface="08서울남산체 M" panose="02020603020101020101" pitchFamily="18" charset="-127"/>
      <p:regular r:id="rId50"/>
    </p:embeddedFont>
    <p:embeddedFont>
      <p:font typeface="G마켓 산스 TTF Light" panose="02000000000000000000" pitchFamily="2" charset="-127"/>
      <p:regular r:id="rId51"/>
    </p:embeddedFont>
    <p:embeddedFont>
      <p:font typeface="나눔스퀘어 Light" panose="020B0600000101010101" pitchFamily="50" charset="-127"/>
      <p:regular r:id="rId52"/>
    </p:embeddedFont>
    <p:embeddedFont>
      <p:font typeface="맑은 고딕" panose="020B0503020000020004" pitchFamily="50" charset="-127"/>
      <p:regular r:id="rId53"/>
      <p:bold r:id="rId54"/>
    </p:embeddedFont>
    <p:embeddedFont>
      <p:font typeface="나눔명조" panose="02020603020101020101" pitchFamily="18" charset="-127"/>
      <p:regular r:id="rId55"/>
      <p:bold r:id="rId56"/>
    </p:embeddedFont>
    <p:embeddedFont>
      <p:font typeface="나눔스퀘어_ac" panose="020B0600000101010101" pitchFamily="50" charset="-127"/>
      <p:regular r:id="rId57"/>
    </p:embeddedFont>
    <p:embeddedFont>
      <p:font typeface="Cambria Math" panose="02040503050406030204" pitchFamily="18" charset="0"/>
      <p:regular r:id="rId58"/>
    </p:embeddedFont>
    <p:embeddedFont>
      <p:font typeface="08서울남산체 B" panose="02020603020101020101" pitchFamily="18" charset="-127"/>
      <p:regular r:id="rId59"/>
    </p:embeddedFont>
    <p:embeddedFont>
      <p:font typeface="나눔스퀘어" panose="020B0600000101010101" pitchFamily="50" charset="-127"/>
      <p:regular r:id="rId60"/>
    </p:embeddedFont>
    <p:embeddedFont>
      <p:font typeface="G마켓 산스 TTF Medium" panose="02000000000000000000" pitchFamily="2" charset="-127"/>
      <p:regular r:id="rId61"/>
    </p:embeddedFont>
    <p:embeddedFont>
      <p:font typeface="나눔스퀘어_ac Bold" panose="020B0600000101010101" pitchFamily="50" charset="-127"/>
      <p:bold r:id="rId6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4342B"/>
    <a:srgbClr val="AB0109"/>
    <a:srgbClr val="FE1A24"/>
    <a:srgbClr val="FF6969"/>
    <a:srgbClr val="C9C9C9"/>
    <a:srgbClr val="EF5261"/>
    <a:srgbClr val="69B0EE"/>
    <a:srgbClr val="4E4EFE"/>
    <a:srgbClr val="FFFDDB"/>
    <a:srgbClr val="383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202B0CA-FC54-4496-8BCA-5EF66A818D29}" styleName="어두운 스타일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2365" autoAdjust="0"/>
  </p:normalViewPr>
  <p:slideViewPr>
    <p:cSldViewPr snapToGrid="0" showGuides="1">
      <p:cViewPr varScale="1">
        <p:scale>
          <a:sx n="81" d="100"/>
          <a:sy n="81" d="100"/>
        </p:scale>
        <p:origin x="75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4T04:56:24.310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7-24T04:56:24.311"/>
    </inkml:context>
    <inkml:brush xml:id="br0">
      <inkml:brushProperty name="width" value="0.1" units="cm"/>
      <inkml:brushProperty name="height" value="0.1" units="cm"/>
    </inkml:brush>
  </inkml:definitions>
  <inkml:trace contextRef="#ctx0" brushRef="#br0">1 1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699EE-1B81-47B7-A61D-DD9226FB99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6ADAC-D612-4E2F-91AE-5D13E5E889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173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341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ko-KR" altLang="en-US" dirty="0" err="1"/>
              <a:t>백로그랑</a:t>
            </a:r>
            <a:r>
              <a:rPr lang="ko-KR" altLang="en-US" dirty="0"/>
              <a:t> 테스트 기준 한 슬라이드에 넣어도 </a:t>
            </a:r>
            <a:r>
              <a:rPr lang="ko-KR" altLang="en-US" dirty="0" err="1"/>
              <a:t>될듯해서</a:t>
            </a:r>
            <a:r>
              <a:rPr lang="ko-KR" altLang="en-US" dirty="0"/>
              <a:t> 같이 합쳐서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r>
              <a:rPr lang="ko-KR" altLang="en-US" dirty="0" smtClean="0"/>
              <a:t>키워드 형태로 굵직하게 쓰기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문장은 발표자가 말로 풀어서</a:t>
            </a:r>
            <a:r>
              <a:rPr lang="en-US" altLang="ko-KR" dirty="0" smtClean="0"/>
              <a:t>~~  </a:t>
            </a:r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ko-KR" altLang="en-US" dirty="0" smtClean="0"/>
              <a:t>주식 보조지표 활용 방안</a:t>
            </a:r>
            <a:endParaRPr lang="en-US" altLang="ko-KR" dirty="0" smtClean="0"/>
          </a:p>
          <a:p>
            <a:r>
              <a:rPr lang="ko-KR" altLang="en-US" dirty="0" smtClean="0"/>
              <a:t>발표자의 언변으로 녹이기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3854-F749-4D8C-905E-405F2B48957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531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있으면 짜임새 있어 </a:t>
            </a:r>
            <a:r>
              <a:rPr lang="ko-KR" altLang="en-US" dirty="0" err="1"/>
              <a:t>보일듯</a:t>
            </a:r>
            <a:r>
              <a:rPr lang="ko-KR" altLang="en-US" dirty="0"/>
              <a:t> 함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3854-F749-4D8C-905E-405F2B48957D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9940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7513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크게 보이게 </a:t>
            </a:r>
            <a:r>
              <a:rPr lang="ko-KR" altLang="en-US" dirty="0" err="1" smtClean="0"/>
              <a:t>적어두기</a:t>
            </a:r>
            <a:endParaRPr lang="en-US" altLang="ko-KR" dirty="0" smtClean="0"/>
          </a:p>
          <a:p>
            <a:r>
              <a:rPr lang="ko-KR" altLang="en-US" dirty="0" smtClean="0"/>
              <a:t>실제</a:t>
            </a:r>
            <a:r>
              <a:rPr lang="en-US" altLang="ko-KR" dirty="0" smtClean="0"/>
              <a:t>/</a:t>
            </a:r>
            <a:r>
              <a:rPr lang="ko-KR" altLang="en-US" dirty="0" smtClean="0"/>
              <a:t>예측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날짜 크게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988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제목과 해당 슬라이드의 포인트를 이어주기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잘 </a:t>
            </a:r>
            <a:r>
              <a:rPr lang="ko-KR" altLang="en-US" dirty="0" err="1" smtClean="0"/>
              <a:t>정리해보기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3429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61898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 smtClean="0"/>
              <a:t>느낀점도</a:t>
            </a:r>
            <a:r>
              <a:rPr lang="ko-KR" altLang="en-US" dirty="0" smtClean="0"/>
              <a:t> 수정</a:t>
            </a:r>
            <a:r>
              <a:rPr lang="en-US" altLang="ko-KR" dirty="0" smtClean="0"/>
              <a:t>~~~~</a:t>
            </a:r>
            <a:r>
              <a:rPr lang="ko-KR" altLang="en-US" dirty="0" smtClean="0"/>
              <a:t>전반적인 리스크나 제약사항 언급</a:t>
            </a:r>
            <a:r>
              <a:rPr lang="en-US" altLang="ko-KR" dirty="0" smtClean="0"/>
              <a:t>~~</a:t>
            </a:r>
            <a:r>
              <a:rPr lang="ko-KR" altLang="en-US" dirty="0" smtClean="0"/>
              <a:t>긍정적인 방향</a:t>
            </a:r>
            <a:r>
              <a:rPr lang="en-US" altLang="ko-KR" dirty="0" smtClean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161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0628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개인투자자의 급격한 증가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그중에서도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주린이라는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신조어가 탄생할 정도로 최근 주식을 시작한 사람들이 급격하게 증가했음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864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1684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중요하게 말해야 할 부분</a:t>
            </a:r>
            <a:r>
              <a:rPr lang="en-US" altLang="ko-KR" dirty="0" smtClean="0"/>
              <a:t>. </a:t>
            </a:r>
            <a:r>
              <a:rPr lang="ko-KR" altLang="en-US" dirty="0" smtClean="0"/>
              <a:t>천천히 말하기</a:t>
            </a:r>
            <a:r>
              <a:rPr lang="en-US" altLang="ko-KR" dirty="0" smtClean="0"/>
              <a:t>. </a:t>
            </a:r>
            <a:r>
              <a:rPr lang="ko-KR" altLang="en-US" dirty="0" smtClean="0"/>
              <a:t>강조</a:t>
            </a:r>
            <a:r>
              <a:rPr lang="en-US" altLang="ko-KR" dirty="0" smtClean="0"/>
              <a:t>!! </a:t>
            </a:r>
            <a:r>
              <a:rPr lang="ko-KR" altLang="en-US" dirty="0" smtClean="0"/>
              <a:t>빠르게 넘길 부분은 빠르게 넘기기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273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0</a:t>
            </a:r>
            <a:r>
              <a:rPr lang="en-US" altLang="ko-KR" baseline="0" dirty="0" smtClean="0"/>
              <a:t> – </a:t>
            </a:r>
            <a:r>
              <a:rPr lang="ko-KR" altLang="en-US" baseline="0" dirty="0" smtClean="0"/>
              <a:t>프로젝트 구체화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계획 수립</a:t>
            </a:r>
            <a:r>
              <a:rPr lang="en-US" altLang="ko-KR" baseline="0" dirty="0" smtClean="0"/>
              <a:t>, </a:t>
            </a:r>
            <a:r>
              <a:rPr lang="ko-KR" altLang="en-US" baseline="0" dirty="0" smtClean="0"/>
              <a:t>선행 연구 조사</a:t>
            </a:r>
            <a:endParaRPr lang="en-US" altLang="ko-KR" baseline="0" dirty="0" smtClean="0"/>
          </a:p>
          <a:p>
            <a:r>
              <a:rPr lang="en-US" altLang="ko-KR" baseline="0" dirty="0" smtClean="0"/>
              <a:t>1 -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6ADAC-D612-4E2F-91AE-5D13E5E889F0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63788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이거 </a:t>
            </a:r>
            <a:r>
              <a:rPr lang="ko-KR" altLang="en-US" dirty="0" err="1"/>
              <a:t>백로그랑</a:t>
            </a:r>
            <a:r>
              <a:rPr lang="ko-KR" altLang="en-US" dirty="0"/>
              <a:t> 테스트 기준 한 슬라이드에 넣어도 </a:t>
            </a:r>
            <a:r>
              <a:rPr lang="ko-KR" altLang="en-US" dirty="0" err="1"/>
              <a:t>될듯해서</a:t>
            </a:r>
            <a:r>
              <a:rPr lang="ko-KR" altLang="en-US" dirty="0"/>
              <a:t> 같이 합쳐서 </a:t>
            </a:r>
            <a:r>
              <a:rPr lang="ko-KR" altLang="en-US" dirty="0" err="1" smtClean="0"/>
              <a:t>만듬</a:t>
            </a:r>
            <a:endParaRPr lang="en-US" altLang="ko-KR" dirty="0" smtClean="0"/>
          </a:p>
          <a:p>
            <a:r>
              <a:rPr lang="ko-KR" altLang="en-US" dirty="0" err="1" smtClean="0"/>
              <a:t>프로덕트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백로그</a:t>
            </a:r>
            <a:r>
              <a:rPr lang="ko-KR" altLang="en-US" dirty="0" smtClean="0"/>
              <a:t> 용어 그대로 사용할지</a:t>
            </a:r>
            <a:r>
              <a:rPr lang="en-US" altLang="ko-KR" dirty="0" smtClean="0"/>
              <a:t>? </a:t>
            </a:r>
            <a:r>
              <a:rPr lang="ko-KR" altLang="en-US" dirty="0" smtClean="0"/>
              <a:t>요구사항이라는 단어로 바꿀지</a:t>
            </a:r>
            <a:r>
              <a:rPr lang="en-US" altLang="ko-KR" dirty="0" smtClean="0"/>
              <a:t>?</a:t>
            </a:r>
          </a:p>
          <a:p>
            <a:r>
              <a:rPr lang="ko-KR" altLang="en-US" dirty="0" smtClean="0"/>
              <a:t>사용자들이 요구하는 요구사항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세단계로</a:t>
            </a:r>
            <a:r>
              <a:rPr lang="ko-KR" altLang="en-US" dirty="0" smtClean="0"/>
              <a:t> 나누어서 진행될 예정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크게 세가지를 원하는 것 같다</a:t>
            </a:r>
            <a:r>
              <a:rPr lang="en-US" altLang="ko-KR" dirty="0" smtClean="0"/>
              <a:t>!</a:t>
            </a:r>
          </a:p>
          <a:p>
            <a:r>
              <a:rPr lang="ko-KR" altLang="en-US" dirty="0" smtClean="0"/>
              <a:t>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3854-F749-4D8C-905E-405F2B48957D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8312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 전반적인 </a:t>
            </a:r>
            <a:r>
              <a:rPr lang="ko-KR" altLang="en-US" dirty="0" smtClean="0"/>
              <a:t>모습을 </a:t>
            </a:r>
            <a:r>
              <a:rPr lang="ko-KR" altLang="en-US" dirty="0"/>
              <a:t>스프린트 계획이라 부름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에픽을</a:t>
            </a:r>
            <a:r>
              <a:rPr lang="ko-KR" altLang="en-US" dirty="0" smtClean="0"/>
              <a:t> 스토리로 세분화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3854-F749-4D8C-905E-405F2B48957D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05592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방법과 과정은 참고만 하고 예시에</a:t>
            </a:r>
            <a:endParaRPr lang="en-US" altLang="ko-KR" dirty="0"/>
          </a:p>
          <a:p>
            <a:r>
              <a:rPr lang="ko-KR" altLang="en-US" dirty="0"/>
              <a:t>우리 스토리 넣어서 표현해주면 </a:t>
            </a:r>
            <a:r>
              <a:rPr lang="ko-KR" altLang="en-US" dirty="0" err="1" smtClean="0"/>
              <a:t>될듯</a:t>
            </a:r>
            <a:endParaRPr lang="en-US" altLang="ko-KR" dirty="0" smtClean="0"/>
          </a:p>
          <a:p>
            <a:r>
              <a:rPr lang="en-US" altLang="ko-KR" dirty="0" smtClean="0"/>
              <a:t>7</a:t>
            </a:r>
            <a:r>
              <a:rPr lang="ko-KR" altLang="en-US" dirty="0" smtClean="0"/>
              <a:t>가지 중 간추리기</a:t>
            </a:r>
            <a:endParaRPr lang="en-US" altLang="ko-KR" dirty="0" smtClean="0"/>
          </a:p>
          <a:p>
            <a:r>
              <a:rPr lang="ko-KR" altLang="en-US" dirty="0" smtClean="0"/>
              <a:t>상대적 이들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서비스가 있을 때 느끼는</a:t>
            </a:r>
            <a:r>
              <a:rPr lang="ko-KR" altLang="en-US" baseline="0" dirty="0" smtClean="0"/>
              <a:t> 만족감</a:t>
            </a:r>
            <a:endParaRPr lang="en-US" altLang="ko-KR" baseline="0" dirty="0" smtClean="0"/>
          </a:p>
          <a:p>
            <a:r>
              <a:rPr lang="ko-KR" altLang="en-US" baseline="0" dirty="0" smtClean="0"/>
              <a:t>상대적 손해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없을 때 불편하다고 느낌</a:t>
            </a:r>
            <a:endParaRPr lang="en-US" altLang="ko-KR" baseline="0" dirty="0" smtClean="0"/>
          </a:p>
          <a:p>
            <a:r>
              <a:rPr lang="ko-KR" altLang="en-US" baseline="0" dirty="0" smtClean="0"/>
              <a:t>스토리 포인트 </a:t>
            </a:r>
            <a:r>
              <a:rPr lang="en-US" altLang="ko-KR" baseline="0" dirty="0" smtClean="0"/>
              <a:t>– </a:t>
            </a:r>
            <a:r>
              <a:rPr lang="ko-KR" altLang="en-US" baseline="0" dirty="0" smtClean="0"/>
              <a:t>중요도와 소요 기간 합친 것</a:t>
            </a:r>
            <a:endParaRPr lang="en-US" altLang="ko-KR" baseline="0" dirty="0" smtClean="0"/>
          </a:p>
          <a:p>
            <a:r>
              <a:rPr lang="en-US" altLang="ko-KR" baseline="0" dirty="0" smtClean="0"/>
              <a:t>v/</a:t>
            </a:r>
            <a:r>
              <a:rPr lang="en-US" altLang="ko-KR" baseline="0" dirty="0" err="1" smtClean="0"/>
              <a:t>sp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값이 높을수록 우선순위가 높다고 판단</a:t>
            </a:r>
            <a:endParaRPr lang="en-US" altLang="ko-KR" baseline="0" dirty="0" smtClean="0"/>
          </a:p>
          <a:p>
            <a:r>
              <a:rPr lang="ko-KR" altLang="en-US" dirty="0" smtClean="0"/>
              <a:t>우선순위에 따라 스프린트를 짠다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결론적으로 스프린트를 이렇게 진행할 예정입니다</a:t>
            </a:r>
            <a:endParaRPr lang="en-US" altLang="ko-KR" dirty="0" smtClean="0"/>
          </a:p>
          <a:p>
            <a:r>
              <a:rPr lang="ko-KR" altLang="en-US" dirty="0" smtClean="0"/>
              <a:t>여기도 강조</a:t>
            </a:r>
            <a:r>
              <a:rPr lang="en-US" altLang="ko-KR" dirty="0" smtClean="0"/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3854-F749-4D8C-905E-405F2B48957D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5010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defRPr/>
            </a:pP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CF3854-F749-4D8C-905E-405F2B48957D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103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2021-07-26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3.png"/><Relationship Id="rId7" Type="http://schemas.openxmlformats.org/officeDocument/2006/relationships/image" Target="../media/image4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7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4.wdp"/><Relationship Id="rId5" Type="http://schemas.openxmlformats.org/officeDocument/2006/relationships/image" Target="../media/image38.png"/><Relationship Id="rId4" Type="http://schemas.microsoft.com/office/2007/relationships/hdphoto" Target="../media/hdphoto13.wdp"/><Relationship Id="rId9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2.png"/><Relationship Id="rId7" Type="http://schemas.microsoft.com/office/2007/relationships/hdphoto" Target="../media/hdphoto17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microsoft.com/office/2007/relationships/hdphoto" Target="../media/hdphoto1.wdp"/><Relationship Id="rId4" Type="http://schemas.microsoft.com/office/2007/relationships/hdphoto" Target="../media/hdphoto16.wdp"/><Relationship Id="rId9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8.wdp"/><Relationship Id="rId5" Type="http://schemas.openxmlformats.org/officeDocument/2006/relationships/image" Target="../media/image48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microsoft.com/office/2007/relationships/hdphoto" Target="../media/hdphoto1.wdp"/><Relationship Id="rId3" Type="http://schemas.openxmlformats.org/officeDocument/2006/relationships/image" Target="../media/image49.png"/><Relationship Id="rId7" Type="http://schemas.microsoft.com/office/2007/relationships/hdphoto" Target="../media/hdphoto20.wdp"/><Relationship Id="rId12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21.wdp"/><Relationship Id="rId5" Type="http://schemas.openxmlformats.org/officeDocument/2006/relationships/image" Target="../media/image50.png"/><Relationship Id="rId10" Type="http://schemas.openxmlformats.org/officeDocument/2006/relationships/image" Target="../media/image54.png"/><Relationship Id="rId4" Type="http://schemas.microsoft.com/office/2007/relationships/hdphoto" Target="../media/hdphoto19.wdp"/><Relationship Id="rId9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55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f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microsoft.com/office/2007/relationships/hdphoto" Target="../media/hdphoto1.wdp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12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11" Type="http://schemas.openxmlformats.org/officeDocument/2006/relationships/image" Target="../media/image4.png"/><Relationship Id="rId5" Type="http://schemas.openxmlformats.org/officeDocument/2006/relationships/image" Target="../media/image65.png"/><Relationship Id="rId10" Type="http://schemas.openxmlformats.org/officeDocument/2006/relationships/image" Target="../media/image70.png"/><Relationship Id="rId4" Type="http://schemas.openxmlformats.org/officeDocument/2006/relationships/image" Target="../media/image64.png"/><Relationship Id="rId9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73.PNG"/><Relationship Id="rId3" Type="http://schemas.openxmlformats.org/officeDocument/2006/relationships/image" Target="../media/image115.png"/><Relationship Id="rId7" Type="http://schemas.openxmlformats.org/officeDocument/2006/relationships/image" Target="../media/image119.png"/><Relationship Id="rId12" Type="http://schemas.openxmlformats.org/officeDocument/2006/relationships/image" Target="../media/image124.png"/><Relationship Id="rId17" Type="http://schemas.microsoft.com/office/2007/relationships/hdphoto" Target="../media/hdphoto1.wdp"/><Relationship Id="rId2" Type="http://schemas.openxmlformats.org/officeDocument/2006/relationships/image" Target="../media/image114.png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11" Type="http://schemas.openxmlformats.org/officeDocument/2006/relationships/image" Target="../media/image123.png"/><Relationship Id="rId5" Type="http://schemas.openxmlformats.org/officeDocument/2006/relationships/image" Target="../media/image72.png"/><Relationship Id="rId15" Type="http://schemas.openxmlformats.org/officeDocument/2006/relationships/image" Target="../media/image75.PNG"/><Relationship Id="rId10" Type="http://schemas.openxmlformats.org/officeDocument/2006/relationships/image" Target="../media/image122.png"/><Relationship Id="rId4" Type="http://schemas.openxmlformats.org/officeDocument/2006/relationships/image" Target="../media/image116.png"/><Relationship Id="rId9" Type="http://schemas.openxmlformats.org/officeDocument/2006/relationships/image" Target="../media/image121.png"/><Relationship Id="rId14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76.png"/><Relationship Id="rId7" Type="http://schemas.openxmlformats.org/officeDocument/2006/relationships/image" Target="../media/image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emf"/><Relationship Id="rId13" Type="http://schemas.openxmlformats.org/officeDocument/2006/relationships/image" Target="../media/image4.png"/><Relationship Id="rId3" Type="http://schemas.openxmlformats.org/officeDocument/2006/relationships/image" Target="../media/image82.png"/><Relationship Id="rId7" Type="http://schemas.openxmlformats.org/officeDocument/2006/relationships/customXml" Target="../ink/ink1.xm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5.png"/><Relationship Id="rId5" Type="http://schemas.openxmlformats.org/officeDocument/2006/relationships/image" Target="../media/image97.png"/><Relationship Id="rId10" Type="http://schemas.openxmlformats.org/officeDocument/2006/relationships/image" Target="../media/image84.png"/><Relationship Id="rId4" Type="http://schemas.openxmlformats.org/officeDocument/2006/relationships/image" Target="../media/image96.png"/><Relationship Id="rId9" Type="http://schemas.openxmlformats.org/officeDocument/2006/relationships/customXml" Target="../ink/ink2.xml"/><Relationship Id="rId1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87.PNG"/><Relationship Id="rId7" Type="http://schemas.openxmlformats.org/officeDocument/2006/relationships/image" Target="../media/image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136.png"/><Relationship Id="rId4" Type="http://schemas.openxmlformats.org/officeDocument/2006/relationships/image" Target="../media/image135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png"/><Relationship Id="rId3" Type="http://schemas.openxmlformats.org/officeDocument/2006/relationships/image" Target="../media/image4.png"/><Relationship Id="rId7" Type="http://schemas.openxmlformats.org/officeDocument/2006/relationships/image" Target="../media/image92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image" Target="../media/image106.png"/><Relationship Id="rId3" Type="http://schemas.openxmlformats.org/officeDocument/2006/relationships/image" Target="../media/image94.png"/><Relationship Id="rId7" Type="http://schemas.openxmlformats.org/officeDocument/2006/relationships/image" Target="../media/image100.png"/><Relationship Id="rId12" Type="http://schemas.openxmlformats.org/officeDocument/2006/relationships/image" Target="../media/image105.png"/><Relationship Id="rId2" Type="http://schemas.openxmlformats.org/officeDocument/2006/relationships/notesSlide" Target="../notesSlides/notesSlide15.xml"/><Relationship Id="rId16" Type="http://schemas.microsoft.com/office/2007/relationships/hdphoto" Target="../media/hdphoto1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11" Type="http://schemas.openxmlformats.org/officeDocument/2006/relationships/image" Target="../media/image104.png"/><Relationship Id="rId5" Type="http://schemas.openxmlformats.org/officeDocument/2006/relationships/image" Target="../media/image98.png"/><Relationship Id="rId15" Type="http://schemas.openxmlformats.org/officeDocument/2006/relationships/image" Target="../media/image4.png"/><Relationship Id="rId10" Type="http://schemas.openxmlformats.org/officeDocument/2006/relationships/image" Target="../media/image103.jpeg"/><Relationship Id="rId4" Type="http://schemas.openxmlformats.org/officeDocument/2006/relationships/image" Target="../media/image95.png"/><Relationship Id="rId9" Type="http://schemas.openxmlformats.org/officeDocument/2006/relationships/image" Target="../media/image102.png"/><Relationship Id="rId14" Type="http://schemas.openxmlformats.org/officeDocument/2006/relationships/image" Target="../media/image107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9" Type="http://schemas.microsoft.com/office/2007/relationships/hdphoto" Target="../media/hdphoto1.wdp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12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5" Type="http://schemas.openxmlformats.org/officeDocument/2006/relationships/image" Target="../media/image127.PNG"/><Relationship Id="rId15" Type="http://schemas.microsoft.com/office/2007/relationships/hdphoto" Target="../media/hdphoto1.wdp"/><Relationship Id="rId10" Type="http://schemas.openxmlformats.org/officeDocument/2006/relationships/image" Target="../media/image132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139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3" Type="http://schemas.microsoft.com/office/2007/relationships/hdphoto" Target="../media/hdphoto1.wdp"/><Relationship Id="rId7" Type="http://schemas.microsoft.com/office/2007/relationships/hdphoto" Target="../media/hdphoto2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2.png"/><Relationship Id="rId11" Type="http://schemas.microsoft.com/office/2007/relationships/hdphoto" Target="../media/hdphoto23.wdp"/><Relationship Id="rId5" Type="http://schemas.openxmlformats.org/officeDocument/2006/relationships/image" Target="../media/image141.png"/><Relationship Id="rId10" Type="http://schemas.openxmlformats.org/officeDocument/2006/relationships/image" Target="../media/image144.png"/><Relationship Id="rId4" Type="http://schemas.openxmlformats.org/officeDocument/2006/relationships/image" Target="../media/image140.png"/><Relationship Id="rId9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4.png"/><Relationship Id="rId3" Type="http://schemas.openxmlformats.org/officeDocument/2006/relationships/image" Target="../media/image146.png"/><Relationship Id="rId7" Type="http://schemas.openxmlformats.org/officeDocument/2006/relationships/image" Target="../media/image149.png"/><Relationship Id="rId12" Type="http://schemas.openxmlformats.org/officeDocument/2006/relationships/image" Target="../media/image154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3.png"/><Relationship Id="rId5" Type="http://schemas.openxmlformats.org/officeDocument/2006/relationships/image" Target="../media/image147.png"/><Relationship Id="rId10" Type="http://schemas.openxmlformats.org/officeDocument/2006/relationships/image" Target="../media/image152.png"/><Relationship Id="rId4" Type="http://schemas.microsoft.com/office/2007/relationships/hdphoto" Target="../media/hdphoto24.wdp"/><Relationship Id="rId9" Type="http://schemas.openxmlformats.org/officeDocument/2006/relationships/image" Target="../media/image151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microsoft.com/office/2007/relationships/hdphoto" Target="../media/hdphoto1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5.png"/><Relationship Id="rId7" Type="http://schemas.microsoft.com/office/2007/relationships/hdphoto" Target="../media/hdphoto3.wdp"/><Relationship Id="rId12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4.png"/><Relationship Id="rId5" Type="http://schemas.openxmlformats.org/officeDocument/2006/relationships/image" Target="../media/image6.jpg"/><Relationship Id="rId10" Type="http://schemas.openxmlformats.org/officeDocument/2006/relationships/image" Target="../media/image10.png"/><Relationship Id="rId4" Type="http://schemas.microsoft.com/office/2007/relationships/hdphoto" Target="../media/hdphoto2.wdp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3" Type="http://schemas.microsoft.com/office/2007/relationships/hdphoto" Target="../media/hdphoto4.wdp"/><Relationship Id="rId7" Type="http://schemas.microsoft.com/office/2007/relationships/hdphoto" Target="../media/hdphoto6.wdp"/><Relationship Id="rId12" Type="http://schemas.microsoft.com/office/2007/relationships/hdphoto" Target="../media/hdphoto8.wdp"/><Relationship Id="rId2" Type="http://schemas.openxmlformats.org/officeDocument/2006/relationships/image" Target="../media/image11.png"/><Relationship Id="rId16" Type="http://schemas.microsoft.com/office/2007/relationships/hdphoto" Target="../media/hdphoto10.wdp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microsoft.com/office/2007/relationships/hdphoto" Target="../media/hdphoto5.wdp"/><Relationship Id="rId15" Type="http://schemas.openxmlformats.org/officeDocument/2006/relationships/image" Target="../media/image18.png"/><Relationship Id="rId10" Type="http://schemas.openxmlformats.org/officeDocument/2006/relationships/image" Target="../media/image15.png"/><Relationship Id="rId4" Type="http://schemas.openxmlformats.org/officeDocument/2006/relationships/image" Target="../media/image12.png"/><Relationship Id="rId9" Type="http://schemas.microsoft.com/office/2007/relationships/hdphoto" Target="../media/hdphoto7.wdp"/><Relationship Id="rId14" Type="http://schemas.microsoft.com/office/2007/relationships/hdphoto" Target="../media/hdphoto9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2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fif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4.png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openxmlformats.org/officeDocument/2006/relationships/image" Target="../media/image30.png"/><Relationship Id="rId5" Type="http://schemas.openxmlformats.org/officeDocument/2006/relationships/image" Target="../media/image25.png"/><Relationship Id="rId10" Type="http://schemas.openxmlformats.org/officeDocument/2006/relationships/image" Target="../media/image29.png"/><Relationship Id="rId4" Type="http://schemas.microsoft.com/office/2007/relationships/hdphoto" Target="../media/hdphoto11.wdp"/><Relationship Id="rId9" Type="http://schemas.openxmlformats.org/officeDocument/2006/relationships/image" Target="../media/image28.png"/><Relationship Id="rId1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45245" y="2933072"/>
            <a:ext cx="6172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뉴스데이터 감성분석을 통한</a:t>
            </a:r>
            <a:endParaRPr lang="en-US" altLang="ko-KR" sz="24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32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주가 변동성 예측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82986" y="552800"/>
            <a:ext cx="391402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PBL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머신러닝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기반 빅데이터 분석가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양성과정</a:t>
            </a:r>
            <a:r>
              <a:rPr lang="en-US" altLang="ko-KR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12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산학프로젝트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218651" y="4513381"/>
            <a:ext cx="5754698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Hola: </a:t>
            </a:r>
          </a:p>
          <a:p>
            <a:pPr algn="ctr">
              <a:lnSpc>
                <a:spcPct val="150000"/>
              </a:lnSpc>
            </a:pP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권소희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김명환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김예은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문현규</a:t>
            </a:r>
            <a:r>
              <a:rPr lang="en-US" altLang="ko-KR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1600" dirty="0" smtClean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정민정</a:t>
            </a:r>
            <a:endParaRPr lang="ko-KR" altLang="en-US" dirty="0">
              <a:ln>
                <a:solidFill>
                  <a:schemeClr val="tx1">
                    <a:lumMod val="75000"/>
                    <a:lumOff val="25000"/>
                    <a:alpha val="3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 rot="5400000">
            <a:off x="5961545" y="2231140"/>
            <a:ext cx="139600" cy="91906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2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19502" y="4195588"/>
            <a:ext cx="34421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400" dirty="0" smtClean="0">
                <a:ln w="31750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17400" dirty="0">
              <a:ln w="31750">
                <a:solidFill>
                  <a:schemeClr val="bg1"/>
                </a:solidFill>
              </a:ln>
              <a:noFill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5508" y="2644860"/>
            <a:ext cx="4507965" cy="124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Outline</a:t>
            </a:r>
          </a:p>
          <a:p>
            <a:pPr>
              <a:lnSpc>
                <a:spcPct val="11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프로젝트 개요</a:t>
            </a:r>
            <a:endParaRPr lang="ko-KR" altLang="en-US" sz="28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508" y="4195588"/>
            <a:ext cx="2967479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ABOUT CONTENTS</a:t>
            </a:r>
          </a:p>
          <a:p>
            <a:endParaRPr lang="en-US" altLang="ko-KR" sz="10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개요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일정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조직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11080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94373">
            <a:off x="4128281" y="4148489"/>
            <a:ext cx="1219683" cy="121968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095848" y="2255921"/>
            <a:ext cx="1066251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프로젝트 명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Hola Platform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프로젝트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목표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기존의 전통적인 주가 분석에 뉴스 데이터 감성 분석을 더해 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주가 변동성을 예측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하는 모델을 만든다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dirty="0" smtClean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프로젝트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목적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개인투자자의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의사결정에 도움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준다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3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프로젝트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기간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2021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21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~ 2021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8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31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총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10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프로젝트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성공 기준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중간 발표 시점에 예측한 미래 주가 변동성을 최종 발표 시점에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검증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1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                                    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정확도  </a:t>
            </a:r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70% 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이상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2-1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개요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4575" y="4812888"/>
            <a:ext cx="1284496" cy="128449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6823" y="5366986"/>
            <a:ext cx="784945" cy="78494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7449" y="4536115"/>
            <a:ext cx="333311" cy="33331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2611" y="2255921"/>
            <a:ext cx="2192468" cy="154074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236866" y="988392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07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69384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32084B1-6237-43CC-B20B-A1C01DAF282F}"/>
              </a:ext>
            </a:extLst>
          </p:cNvPr>
          <p:cNvCxnSpPr/>
          <p:nvPr/>
        </p:nvCxnSpPr>
        <p:spPr>
          <a:xfrm flipV="1">
            <a:off x="8169049" y="3802198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2-2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일정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C97F04E6-6A8D-43AB-A3D0-85DEF7E42236}"/>
              </a:ext>
            </a:extLst>
          </p:cNvPr>
          <p:cNvCxnSpPr/>
          <p:nvPr/>
        </p:nvCxnSpPr>
        <p:spPr>
          <a:xfrm flipV="1">
            <a:off x="3035763" y="1976529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832084B1-6237-43CC-B20B-A1C01DAF282F}"/>
              </a:ext>
            </a:extLst>
          </p:cNvPr>
          <p:cNvCxnSpPr/>
          <p:nvPr/>
        </p:nvCxnSpPr>
        <p:spPr>
          <a:xfrm flipV="1">
            <a:off x="9316257" y="2024290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오른쪽 화살표 49"/>
          <p:cNvSpPr/>
          <p:nvPr/>
        </p:nvSpPr>
        <p:spPr>
          <a:xfrm>
            <a:off x="169333" y="3203084"/>
            <a:ext cx="11853335" cy="803981"/>
          </a:xfrm>
          <a:prstGeom prst="rightArrow">
            <a:avLst>
              <a:gd name="adj1" fmla="val 50000"/>
              <a:gd name="adj2" fmla="val 27722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255805" y="2206586"/>
            <a:ext cx="13051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st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week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749702" y="4032726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nd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week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206408" y="2225241"/>
            <a:ext cx="19447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rd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4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week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9" y="2809475"/>
            <a:ext cx="675052" cy="675052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3283" y="2744290"/>
            <a:ext cx="676982" cy="676982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62229" y="2745588"/>
            <a:ext cx="670941" cy="670941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69332" y="3480562"/>
            <a:ext cx="9573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0621</a:t>
            </a:r>
            <a:endParaRPr lang="ko-KR" alt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10859978" y="3493143"/>
            <a:ext cx="9637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0831</a:t>
            </a:r>
            <a:endParaRPr lang="ko-KR" alt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593270" y="3491992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0726</a:t>
            </a:r>
            <a:endParaRPr lang="ko-KR" altLang="en-US" sz="24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1238974" y="2558660"/>
            <a:ext cx="17967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구체화 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계획 수립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1720548" y="4411201"/>
            <a:ext cx="23224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플랫폼 설계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플랜 수립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3220192" y="2583283"/>
            <a:ext cx="2139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플랫폼 구축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ML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수행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4190983" y="4039036"/>
            <a:ext cx="5405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5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4235423" y="4388270"/>
            <a:ext cx="2370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파트 별 수행 결과 공유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중간 발표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준비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A6986C4E-91EC-423F-89C3-1C2D9D40CBA1}"/>
              </a:ext>
            </a:extLst>
          </p:cNvPr>
          <p:cNvCxnSpPr>
            <a:cxnSpLocks/>
          </p:cNvCxnSpPr>
          <p:nvPr/>
        </p:nvCxnSpPr>
        <p:spPr>
          <a:xfrm flipV="1">
            <a:off x="3950648" y="3802198"/>
            <a:ext cx="0" cy="144000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7116295" y="2225241"/>
            <a:ext cx="18565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6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week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099238" y="2613034"/>
            <a:ext cx="2139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 사전 구축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BERT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감성 분석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8380745" y="4039304"/>
            <a:ext cx="18710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8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~</a:t>
            </a:r>
            <a:r>
              <a:rPr lang="en-US" altLang="ko-KR" sz="2000" b="1" dirty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9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week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8424536" y="4388538"/>
            <a:ext cx="24928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 지표 추천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학습 기반 주가 예측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통합 및 서비스 구현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9527950" y="2225241"/>
            <a:ext cx="14959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10</a:t>
            </a:r>
            <a:r>
              <a:rPr lang="en-US" altLang="ko-KR" sz="2000" baseline="30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th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week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527950" y="2625351"/>
            <a:ext cx="21396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테스트 및 마무리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발표 준비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485034" y="346670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en-US" altLang="ko-KR" sz="24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endParaRPr lang="ko-KR" altLang="en-US" sz="2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355476" y="3466708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en-US" altLang="ko-KR" sz="24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2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116295" y="347206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en-US" altLang="ko-KR" sz="24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2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204817" y="3472065"/>
            <a:ext cx="12073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Sprint </a:t>
            </a:r>
            <a:r>
              <a:rPr lang="en-US" altLang="ko-KR" sz="2400" dirty="0" smtClean="0">
                <a:solidFill>
                  <a:schemeClr val="tx2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2400" dirty="0">
              <a:solidFill>
                <a:schemeClr val="tx2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236866" y="98839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08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501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4" grpId="0"/>
      <p:bldP spid="55" grpId="0"/>
      <p:bldP spid="69" grpId="0"/>
      <p:bldP spid="70" grpId="0"/>
      <p:bldP spid="71" grpId="0"/>
      <p:bldP spid="73" grpId="0"/>
      <p:bldP spid="75" grpId="0"/>
      <p:bldP spid="79" grpId="0"/>
      <p:bldP spid="80" grpId="0"/>
      <p:bldP spid="82" grpId="0"/>
      <p:bldP spid="83" grpId="0"/>
      <p:bldP spid="84" grpId="0"/>
      <p:bldP spid="85" grpId="0"/>
      <p:bldP spid="39" grpId="0"/>
      <p:bldP spid="40" grpId="0"/>
      <p:bldP spid="41" grpId="0"/>
      <p:bldP spid="4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6" name="직선 연결선 65"/>
          <p:cNvCxnSpPr/>
          <p:nvPr/>
        </p:nvCxnSpPr>
        <p:spPr>
          <a:xfrm>
            <a:off x="3808349" y="2874353"/>
            <a:ext cx="1142873" cy="180921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/>
          <p:nvPr/>
        </p:nvCxnSpPr>
        <p:spPr>
          <a:xfrm flipV="1">
            <a:off x="3946134" y="1586922"/>
            <a:ext cx="2236704" cy="1201269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자유형 25"/>
          <p:cNvSpPr/>
          <p:nvPr/>
        </p:nvSpPr>
        <p:spPr>
          <a:xfrm>
            <a:off x="5026934" y="1635001"/>
            <a:ext cx="2633254" cy="3613383"/>
          </a:xfrm>
          <a:custGeom>
            <a:avLst/>
            <a:gdLst>
              <a:gd name="connsiteX0" fmla="*/ 775504 w 1979271"/>
              <a:gd name="connsiteY0" fmla="*/ 0 h 2708476"/>
              <a:gd name="connsiteX1" fmla="*/ 0 w 1979271"/>
              <a:gd name="connsiteY1" fmla="*/ 2176041 h 2708476"/>
              <a:gd name="connsiteX2" fmla="*/ 1794076 w 1979271"/>
              <a:gd name="connsiteY2" fmla="*/ 2708476 h 2708476"/>
              <a:gd name="connsiteX3" fmla="*/ 1979271 w 1979271"/>
              <a:gd name="connsiteY3" fmla="*/ 856527 h 2708476"/>
              <a:gd name="connsiteX4" fmla="*/ 775504 w 1979271"/>
              <a:gd name="connsiteY4" fmla="*/ 0 h 270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9271" h="2708476">
                <a:moveTo>
                  <a:pt x="775504" y="0"/>
                </a:moveTo>
                <a:lnTo>
                  <a:pt x="0" y="2176041"/>
                </a:lnTo>
                <a:lnTo>
                  <a:pt x="1794076" y="2708476"/>
                </a:lnTo>
                <a:lnTo>
                  <a:pt x="1979271" y="856527"/>
                </a:lnTo>
                <a:lnTo>
                  <a:pt x="775504" y="0"/>
                </a:lnTo>
                <a:close/>
              </a:path>
            </a:pathLst>
          </a:cu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b="1" dirty="0">
              <a:solidFill>
                <a:srgbClr val="FFC000"/>
              </a:solidFill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5758694" y="1314299"/>
            <a:ext cx="654764" cy="6547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6986526" y="4808945"/>
            <a:ext cx="654764" cy="654764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29" name="타원 28"/>
          <p:cNvSpPr/>
          <p:nvPr/>
        </p:nvSpPr>
        <p:spPr>
          <a:xfrm>
            <a:off x="7351987" y="2589843"/>
            <a:ext cx="654764" cy="654764"/>
          </a:xfrm>
          <a:prstGeom prst="ellipse">
            <a:avLst/>
          </a:prstGeom>
          <a:solidFill>
            <a:schemeClr val="tx2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713347" y="4307247"/>
            <a:ext cx="654764" cy="654764"/>
          </a:xfrm>
          <a:prstGeom prst="ellipse">
            <a:avLst/>
          </a:prstGeom>
          <a:solidFill>
            <a:schemeClr val="accent3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31" name="타원 30"/>
          <p:cNvSpPr/>
          <p:nvPr/>
        </p:nvSpPr>
        <p:spPr>
          <a:xfrm>
            <a:off x="6455150" y="1300606"/>
            <a:ext cx="80082" cy="800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32" name="타원 31"/>
          <p:cNvSpPr/>
          <p:nvPr/>
        </p:nvSpPr>
        <p:spPr>
          <a:xfrm>
            <a:off x="4961876" y="5096286"/>
            <a:ext cx="80082" cy="800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33" name="타원 32"/>
          <p:cNvSpPr/>
          <p:nvPr/>
        </p:nvSpPr>
        <p:spPr>
          <a:xfrm>
            <a:off x="7570575" y="5472430"/>
            <a:ext cx="80082" cy="8008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34" name="타원 33"/>
          <p:cNvSpPr/>
          <p:nvPr/>
        </p:nvSpPr>
        <p:spPr>
          <a:xfrm>
            <a:off x="8086174" y="3092319"/>
            <a:ext cx="80082" cy="8008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8245679" y="2998570"/>
            <a:ext cx="3539790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김예은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Engineer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데이터 수집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적재 및 처리</a:t>
            </a:r>
            <a:r>
              <a:rPr lang="en-US" altLang="ko-KR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플랫폼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구축</a:t>
            </a:r>
          </a:p>
          <a:p>
            <a:pPr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7485969" y="5552512"/>
            <a:ext cx="3562427" cy="12695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</a:rPr>
              <a:t>정민정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lvl="0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</a:p>
          <a:p>
            <a:pPr lvl="0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머신러닝을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100" dirty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활용한 주가 데이터 분석 및 예측</a:t>
            </a:r>
          </a:p>
          <a:p>
            <a:pPr lvl="0">
              <a:lnSpc>
                <a:spcPct val="150000"/>
              </a:lnSpc>
            </a:pPr>
            <a:endParaRPr lang="ko-KR" altLang="en-US" sz="1000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6657007" y="950653"/>
            <a:ext cx="3469881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권소희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Engineer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데이터 수집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적재 및 처리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플랫폼 구축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1712558" y="5183278"/>
            <a:ext cx="3476129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문현규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 algn="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Analysis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 algn="r">
              <a:lnSpc>
                <a:spcPct val="150000"/>
              </a:lnSpc>
            </a:pPr>
            <a:r>
              <a:rPr lang="ko-KR" altLang="en-US" sz="1100" dirty="0" err="1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머신러닝을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활용한 주가 데이터 분석 및 예측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2" name="타원 41"/>
          <p:cNvSpPr/>
          <p:nvPr/>
        </p:nvSpPr>
        <p:spPr>
          <a:xfrm>
            <a:off x="3539329" y="2478779"/>
            <a:ext cx="654764" cy="654764"/>
          </a:xfrm>
          <a:prstGeom prst="ellipse">
            <a:avLst/>
          </a:prstGeom>
          <a:solidFill>
            <a:schemeClr val="tx2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 b="1">
              <a:solidFill>
                <a:prstClr val="white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3360630" y="3092319"/>
            <a:ext cx="80082" cy="80082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>
              <a:solidFill>
                <a:prstClr val="white"/>
              </a:solidFill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1FD71D-B1FF-4E10-8C1C-2D22AD372EF3}"/>
              </a:ext>
            </a:extLst>
          </p:cNvPr>
          <p:cNvSpPr/>
          <p:nvPr/>
        </p:nvSpPr>
        <p:spPr>
          <a:xfrm>
            <a:off x="-193818" y="2915398"/>
            <a:ext cx="3469881" cy="103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600" b="1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김명환</a:t>
            </a:r>
            <a:endParaRPr lang="en-US" altLang="ko-KR" sz="1600" b="1" dirty="0">
              <a:solidFill>
                <a:prstClr val="black">
                  <a:lumMod val="65000"/>
                  <a:lumOff val="35000"/>
                </a:prst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4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Team Leader</a:t>
            </a:r>
            <a:endParaRPr lang="en-US" altLang="ko-KR" sz="14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프로젝트 관리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운영</a:t>
            </a:r>
            <a:r>
              <a:rPr lang="en-US" altLang="ko-KR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1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기획 및 총괄</a:t>
            </a:r>
            <a:endParaRPr lang="ko-KR" altLang="en-US" sz="1100" dirty="0">
              <a:solidFill>
                <a:prstClr val="black">
                  <a:lumMod val="65000"/>
                  <a:lumOff val="35000"/>
                </a:prst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직사각형 67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직사각형 68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2-3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프로젝트 조직</a:t>
            </a:r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5125212" y="1962331"/>
            <a:ext cx="828390" cy="2344916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763348">
            <a:off x="4191931" y="1533784"/>
            <a:ext cx="3386587" cy="3386587"/>
          </a:xfrm>
          <a:prstGeom prst="rect">
            <a:avLst/>
          </a:prstGeom>
        </p:spPr>
      </p:pic>
      <p:sp>
        <p:nvSpPr>
          <p:cNvPr id="64" name="직사각형 63"/>
          <p:cNvSpPr/>
          <p:nvPr/>
        </p:nvSpPr>
        <p:spPr>
          <a:xfrm>
            <a:off x="5107804" y="3252279"/>
            <a:ext cx="19005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8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Hola!</a:t>
            </a:r>
            <a:endParaRPr lang="ko-KR" altLang="en-US" sz="2000" b="1" dirty="0">
              <a:solidFill>
                <a:schemeClr val="tx2">
                  <a:lumMod val="60000"/>
                  <a:lumOff val="4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7" name="직사각형 36"/>
          <p:cNvSpPr/>
          <p:nvPr/>
        </p:nvSpPr>
        <p:spPr>
          <a:xfrm>
            <a:off x="5069442" y="2776990"/>
            <a:ext cx="190054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TEAM</a:t>
            </a:r>
            <a:r>
              <a:rPr lang="en-US" altLang="ko-KR" sz="2800" dirty="0" smtClean="0">
                <a:solidFill>
                  <a:prstClr val="black">
                    <a:lumMod val="65000"/>
                    <a:lumOff val="35000"/>
                  </a:prst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sz="2800" dirty="0" smtClean="0">
                <a:solidFill>
                  <a:schemeClr val="tx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Hola!</a:t>
            </a:r>
            <a:endParaRPr lang="ko-KR" altLang="en-US" sz="2000" b="1" dirty="0">
              <a:solidFill>
                <a:schemeClr val="tx2">
                  <a:lumMod val="7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45" name="TextBox 44"/>
          <p:cNvSpPr txBox="1"/>
          <p:nvPr/>
        </p:nvSpPr>
        <p:spPr>
          <a:xfrm>
            <a:off x="11236866" y="988392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697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3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19502" y="4195588"/>
            <a:ext cx="34421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400" dirty="0" smtClean="0">
                <a:ln w="31750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17400" dirty="0">
              <a:ln w="31750">
                <a:solidFill>
                  <a:schemeClr val="bg1"/>
                </a:solidFill>
              </a:ln>
              <a:noFill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5508" y="2644860"/>
            <a:ext cx="3828292" cy="124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Plan </a:t>
            </a:r>
          </a:p>
          <a:p>
            <a:pPr>
              <a:lnSpc>
                <a:spcPct val="11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프로젝트 수행 방안</a:t>
            </a:r>
            <a:endParaRPr lang="ko-KR" altLang="en-US" sz="28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508" y="4107100"/>
            <a:ext cx="3974165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ABOUT CONTENTS</a:t>
            </a:r>
          </a:p>
          <a:p>
            <a:endParaRPr lang="en-US" altLang="ko-KR" sz="10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Agile Method</a:t>
            </a:r>
          </a:p>
          <a:p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Product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Backlog : Epic</a:t>
            </a:r>
            <a:endParaRPr lang="en-US" altLang="ko-KR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Product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Backlog : User Story</a:t>
            </a: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User Story </a:t>
            </a:r>
            <a:r>
              <a:rPr lang="ko-KR" altLang="en-US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우선순위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결정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Release Plan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Acceptance Criteria</a:t>
            </a: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Communication Strategy</a:t>
            </a:r>
          </a:p>
        </p:txBody>
      </p:sp>
    </p:spTree>
    <p:extLst>
      <p:ext uri="{BB962C8B-B14F-4D97-AF65-F5344CB8AC3E}">
        <p14:creationId xmlns:p14="http://schemas.microsoft.com/office/powerpoint/2010/main" val="573033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3-1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Agile Method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9362" y="1546772"/>
            <a:ext cx="8879508" cy="49947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93428" y="988392"/>
            <a:ext cx="415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62109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림 45"/>
          <p:cNvPicPr>
            <a:picLocks noChangeAspect="1"/>
          </p:cNvPicPr>
          <p:nvPr/>
        </p:nvPicPr>
        <p:blipFill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55303">
            <a:off x="1343689" y="796849"/>
            <a:ext cx="2644162" cy="4521997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>
          <a:blip r:embed="rId5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0344" y="1695673"/>
            <a:ext cx="3720033" cy="2512547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6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1695585">
            <a:off x="7353161" y="1947310"/>
            <a:ext cx="4249485" cy="2058553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3-2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Product Backlog : Epic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17893" y="3973954"/>
            <a:ext cx="2113095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사야 하는건지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팔아야 하는건지를 모르겠어요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51904" y="2751892"/>
            <a:ext cx="23102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매수</a:t>
            </a:r>
            <a:r>
              <a:rPr lang="en-US" altLang="ko-KR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매도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의견 </a:t>
            </a:r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2" t="53524" b="9833"/>
          <a:stretch/>
        </p:blipFill>
        <p:spPr>
          <a:xfrm>
            <a:off x="5445369" y="5469988"/>
            <a:ext cx="1266516" cy="1204190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77" b="59317"/>
          <a:stretch/>
        </p:blipFill>
        <p:spPr>
          <a:xfrm>
            <a:off x="8746579" y="5232158"/>
            <a:ext cx="1462650" cy="1442750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" t="-800" r="65926" b="62764"/>
          <a:stretch/>
        </p:blipFill>
        <p:spPr>
          <a:xfrm>
            <a:off x="1808456" y="5334663"/>
            <a:ext cx="1494905" cy="1344577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4922870" y="3973953"/>
            <a:ext cx="2311513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투자에 도움이 될만한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지표가 무엇인지를    모르겠어요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261019" y="3973952"/>
            <a:ext cx="2311513" cy="11726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어떤 뉴스가 주가에 영향을 미치는지를    모르겠어요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”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5251666" y="2741730"/>
            <a:ext cx="1653017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보조지표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8343815" y="2741730"/>
            <a:ext cx="224933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감성 분석 </a:t>
            </a:r>
            <a:r>
              <a:rPr lang="ko-KR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2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1349990" y="988392"/>
            <a:ext cx="3642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4402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이등변 삼각형 26"/>
          <p:cNvSpPr/>
          <p:nvPr/>
        </p:nvSpPr>
        <p:spPr>
          <a:xfrm>
            <a:off x="5125963" y="2438661"/>
            <a:ext cx="2194358" cy="1821490"/>
          </a:xfrm>
          <a:prstGeom prst="triangle">
            <a:avLst/>
          </a:prstGeom>
          <a:noFill/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3-3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Product Backlog : User Story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자유형: 도형 33">
            <a:extLst>
              <a:ext uri="{FF2B5EF4-FFF2-40B4-BE49-F238E27FC236}">
                <a16:creationId xmlns:a16="http://schemas.microsoft.com/office/drawing/2014/main" id="{61BDCAA6-2CC7-4FE3-A27D-9B3F3F602245}"/>
              </a:ext>
            </a:extLst>
          </p:cNvPr>
          <p:cNvSpPr/>
          <p:nvPr/>
        </p:nvSpPr>
        <p:spPr>
          <a:xfrm>
            <a:off x="3683983" y="3662666"/>
            <a:ext cx="2052000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자유형: 도형 35">
            <a:extLst>
              <a:ext uri="{FF2B5EF4-FFF2-40B4-BE49-F238E27FC236}">
                <a16:creationId xmlns:a16="http://schemas.microsoft.com/office/drawing/2014/main" id="{258E4FFE-312E-4DC9-AF78-4041C97AAB10}"/>
              </a:ext>
            </a:extLst>
          </p:cNvPr>
          <p:cNvSpPr/>
          <p:nvPr/>
        </p:nvSpPr>
        <p:spPr>
          <a:xfrm>
            <a:off x="6596091" y="3662666"/>
            <a:ext cx="2083952" cy="22465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자유형: 도형 38">
            <a:extLst>
              <a:ext uri="{FF2B5EF4-FFF2-40B4-BE49-F238E27FC236}">
                <a16:creationId xmlns:a16="http://schemas.microsoft.com/office/drawing/2014/main" id="{46FEC0C7-6B71-4CD6-BC45-0CA7212CE28D}"/>
              </a:ext>
            </a:extLst>
          </p:cNvPr>
          <p:cNvSpPr/>
          <p:nvPr/>
        </p:nvSpPr>
        <p:spPr>
          <a:xfrm>
            <a:off x="4630559" y="2305979"/>
            <a:ext cx="3148777" cy="629756"/>
          </a:xfrm>
          <a:custGeom>
            <a:avLst/>
            <a:gdLst>
              <a:gd name="connsiteX0" fmla="*/ 0 w 2376289"/>
              <a:gd name="connsiteY0" fmla="*/ 0 h 1188144"/>
              <a:gd name="connsiteX1" fmla="*/ 2376289 w 2376289"/>
              <a:gd name="connsiteY1" fmla="*/ 0 h 1188144"/>
              <a:gd name="connsiteX2" fmla="*/ 2376289 w 2376289"/>
              <a:gd name="connsiteY2" fmla="*/ 1188144 h 1188144"/>
              <a:gd name="connsiteX3" fmla="*/ 0 w 2376289"/>
              <a:gd name="connsiteY3" fmla="*/ 1188144 h 1188144"/>
              <a:gd name="connsiteX4" fmla="*/ 0 w 2376289"/>
              <a:gd name="connsiteY4" fmla="*/ 0 h 118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6289" h="1188144">
                <a:moveTo>
                  <a:pt x="0" y="0"/>
                </a:moveTo>
                <a:lnTo>
                  <a:pt x="2376289" y="0"/>
                </a:lnTo>
                <a:lnTo>
                  <a:pt x="2376289" y="1188144"/>
                </a:lnTo>
                <a:lnTo>
                  <a:pt x="0" y="1188144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30480" tIns="30480" rIns="30480" bIns="30480" numCol="1" spcCol="1270" anchor="ctr" anchorCtr="0">
            <a:noAutofit/>
          </a:bodyPr>
          <a:lstStyle/>
          <a:p>
            <a:pPr marL="0" lvl="0" indent="0" algn="ctr" defTabSz="21336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800" kern="12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ED5CFBDD-81D8-4FE7-B8CD-AEC300D8B8A7}"/>
              </a:ext>
            </a:extLst>
          </p:cNvPr>
          <p:cNvSpPr/>
          <p:nvPr/>
        </p:nvSpPr>
        <p:spPr>
          <a:xfrm>
            <a:off x="3797854" y="3804559"/>
            <a:ext cx="1807535" cy="382772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D5CFBDD-81D8-4FE7-B8CD-AEC300D8B8A7}"/>
              </a:ext>
            </a:extLst>
          </p:cNvPr>
          <p:cNvSpPr/>
          <p:nvPr/>
        </p:nvSpPr>
        <p:spPr>
          <a:xfrm>
            <a:off x="4630559" y="1818131"/>
            <a:ext cx="3148777" cy="4376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797854" y="4442347"/>
            <a:ext cx="18325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과거 주가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미래 주가에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미치는가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242997" y="3817999"/>
            <a:ext cx="90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STORY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753048" y="4442347"/>
            <a:ext cx="17700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보조 지표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활용해야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735983" y="1806101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EPIC</a:t>
            </a:r>
            <a:endParaRPr lang="ko-KR" altLang="en-US" sz="24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50761" y="2381940"/>
            <a:ext cx="194476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보조지표 </a:t>
            </a:r>
            <a:r>
              <a:rPr lang="ko-KR" altLang="en-US" sz="24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</a:t>
            </a:r>
            <a:endParaRPr lang="en-US" altLang="ko-KR" sz="24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916" y="5475812"/>
            <a:ext cx="758124" cy="75812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458" y="5487266"/>
            <a:ext cx="735216" cy="73521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F88120B7-69FF-421E-8875-392618D65078}"/>
              </a:ext>
            </a:extLst>
          </p:cNvPr>
          <p:cNvSpPr/>
          <p:nvPr/>
        </p:nvSpPr>
        <p:spPr>
          <a:xfrm>
            <a:off x="6715549" y="3800529"/>
            <a:ext cx="1807535" cy="382772"/>
          </a:xfrm>
          <a:prstGeom prst="rect">
            <a:avLst/>
          </a:prstGeom>
          <a:solidFill>
            <a:srgbClr val="C9C9C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65186" y="3817085"/>
            <a:ext cx="90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STORY</a:t>
            </a:r>
            <a:endParaRPr lang="ko-KR" altLang="en-US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5735983" y="4149090"/>
            <a:ext cx="859531" cy="198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/>
          <p:cNvSpPr txBox="1"/>
          <p:nvPr/>
        </p:nvSpPr>
        <p:spPr>
          <a:xfrm>
            <a:off x="11293428" y="988392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84765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내용 개체 틀 3">
            <a:extLst>
              <a:ext uri="{FF2B5EF4-FFF2-40B4-BE49-F238E27FC236}">
                <a16:creationId xmlns:a16="http://schemas.microsoft.com/office/drawing/2014/main" id="{8AADECAD-F46F-46C7-971B-EB74D9D9A25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65366149"/>
              </p:ext>
            </p:extLst>
          </p:nvPr>
        </p:nvGraphicFramePr>
        <p:xfrm>
          <a:off x="1177779" y="2309815"/>
          <a:ext cx="9784078" cy="34747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47484">
                  <a:extLst>
                    <a:ext uri="{9D8B030D-6E8A-4147-A177-3AD203B41FA5}">
                      <a16:colId xmlns:a16="http://schemas.microsoft.com/office/drawing/2014/main" val="2695872355"/>
                    </a:ext>
                  </a:extLst>
                </a:gridCol>
                <a:gridCol w="1310869">
                  <a:extLst>
                    <a:ext uri="{9D8B030D-6E8A-4147-A177-3AD203B41FA5}">
                      <a16:colId xmlns:a16="http://schemas.microsoft.com/office/drawing/2014/main" val="3188602510"/>
                    </a:ext>
                  </a:extLst>
                </a:gridCol>
                <a:gridCol w="1310869">
                  <a:extLst>
                    <a:ext uri="{9D8B030D-6E8A-4147-A177-3AD203B41FA5}">
                      <a16:colId xmlns:a16="http://schemas.microsoft.com/office/drawing/2014/main" val="2786904260"/>
                    </a:ext>
                  </a:extLst>
                </a:gridCol>
                <a:gridCol w="1006456">
                  <a:extLst>
                    <a:ext uri="{9D8B030D-6E8A-4147-A177-3AD203B41FA5}">
                      <a16:colId xmlns:a16="http://schemas.microsoft.com/office/drawing/2014/main" val="3514873898"/>
                    </a:ext>
                  </a:extLst>
                </a:gridCol>
                <a:gridCol w="1483360">
                  <a:extLst>
                    <a:ext uri="{9D8B030D-6E8A-4147-A177-3AD203B41FA5}">
                      <a16:colId xmlns:a16="http://schemas.microsoft.com/office/drawing/2014/main" val="2110082304"/>
                    </a:ext>
                  </a:extLst>
                </a:gridCol>
                <a:gridCol w="934720">
                  <a:extLst>
                    <a:ext uri="{9D8B030D-6E8A-4147-A177-3AD203B41FA5}">
                      <a16:colId xmlns:a16="http://schemas.microsoft.com/office/drawing/2014/main" val="327435576"/>
                    </a:ext>
                  </a:extLst>
                </a:gridCol>
                <a:gridCol w="1290320">
                  <a:extLst>
                    <a:ext uri="{9D8B030D-6E8A-4147-A177-3AD203B41FA5}">
                      <a16:colId xmlns:a16="http://schemas.microsoft.com/office/drawing/2014/main" val="212879868"/>
                    </a:ext>
                  </a:extLst>
                </a:gridCol>
              </a:tblGrid>
              <a:tr h="33686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스토리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상대적 이득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상대적 손해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스토리포인트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V/SP</a:t>
                      </a:r>
                      <a:endParaRPr lang="ko-KR" altLang="en-US" b="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우선순위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6318731"/>
                  </a:ext>
                </a:extLst>
              </a:tr>
              <a:tr h="4772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과거 주가가 미래 주가에 </a:t>
                      </a:r>
                    </a:p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영향을 미치는가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3044583"/>
                  </a:ext>
                </a:extLst>
              </a:tr>
              <a:tr h="477226"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보조 지표는 </a:t>
                      </a:r>
                    </a:p>
                    <a:p>
                      <a:pPr algn="ctr"/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어떻게 활용해야 하는가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en-US" altLang="ko-KR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55367473"/>
                  </a:ext>
                </a:extLst>
              </a:tr>
              <a:tr h="47722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 뉴스가 주가에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긍정적인가 부정적인가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1.9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965899"/>
                  </a:ext>
                </a:extLst>
              </a:tr>
              <a:tr h="511729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많은 뉴스 중 주가에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영향을 미치는 뉴스는 무엇인가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15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8899093"/>
                  </a:ext>
                </a:extLst>
              </a:tr>
              <a:tr h="47722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지금 사야 하는 것인가 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팔아야 하는 것인가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2.0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31815632"/>
                  </a:ext>
                </a:extLst>
              </a:tr>
              <a:tr h="477226">
                <a:tc>
                  <a:txBody>
                    <a:bodyPr/>
                    <a:lstStyle/>
                    <a:p>
                      <a:pPr algn="ctr"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내가 투자한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종목의 위험을</a:t>
                      </a:r>
                      <a:endParaRPr lang="en-US" altLang="ko-KR" sz="1400" dirty="0" smtClean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미리 알 수 있는가</a:t>
                      </a:r>
                      <a:r>
                        <a:rPr lang="en-US" altLang="ko-KR" sz="1400" dirty="0" smtClean="0">
                          <a:solidFill>
                            <a:schemeClr val="tx1"/>
                          </a:solidFill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?</a:t>
                      </a:r>
                      <a:endParaRPr lang="ko-KR" altLang="en-US" sz="1400" dirty="0">
                        <a:solidFill>
                          <a:schemeClr val="tx1"/>
                        </a:solidFill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16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2.3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</a:t>
                      </a:r>
                      <a:endParaRPr lang="ko-KR" altLang="en-US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0790043"/>
                  </a:ext>
                </a:extLst>
              </a:tr>
            </a:tbl>
          </a:graphicData>
        </a:graphic>
      </p:graphicFrame>
      <p:sp>
        <p:nvSpPr>
          <p:cNvPr id="6" name="직사각형 5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3-4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User Story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우선순위 결정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93428" y="988392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930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27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3-5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Release Plan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3327DD4-B632-494E-8CF7-CF38F5F6218A}"/>
              </a:ext>
            </a:extLst>
          </p:cNvPr>
          <p:cNvSpPr/>
          <p:nvPr/>
        </p:nvSpPr>
        <p:spPr>
          <a:xfrm>
            <a:off x="2082339" y="2500723"/>
            <a:ext cx="9511415" cy="976228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92F3A9A-9E43-459B-8457-61649173EBD0}"/>
              </a:ext>
            </a:extLst>
          </p:cNvPr>
          <p:cNvSpPr/>
          <p:nvPr/>
        </p:nvSpPr>
        <p:spPr>
          <a:xfrm>
            <a:off x="2107196" y="3614535"/>
            <a:ext cx="9511415" cy="98969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084FB7F-BF73-45CB-BCCB-01B96D338719}"/>
              </a:ext>
            </a:extLst>
          </p:cNvPr>
          <p:cNvSpPr/>
          <p:nvPr/>
        </p:nvSpPr>
        <p:spPr>
          <a:xfrm>
            <a:off x="2093627" y="4741814"/>
            <a:ext cx="9511415" cy="99039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C36378AD-3D7F-458A-A89F-7E730136F3D5}"/>
              </a:ext>
            </a:extLst>
          </p:cNvPr>
          <p:cNvSpPr/>
          <p:nvPr/>
        </p:nvSpPr>
        <p:spPr>
          <a:xfrm>
            <a:off x="2247234" y="2657449"/>
            <a:ext cx="3848766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예측에 필요한 보조지표 검정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ECFA0E6-9125-4237-900A-6B640FF28B46}"/>
              </a:ext>
            </a:extLst>
          </p:cNvPr>
          <p:cNvSpPr/>
          <p:nvPr/>
        </p:nvSpPr>
        <p:spPr>
          <a:xfrm>
            <a:off x="2272093" y="3780403"/>
            <a:ext cx="3848766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뉴스기사 감성 분류 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+ 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 선정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69BE79FF-436C-4C2D-AE23-22305995B7DB}"/>
              </a:ext>
            </a:extLst>
          </p:cNvPr>
          <p:cNvSpPr/>
          <p:nvPr/>
        </p:nvSpPr>
        <p:spPr>
          <a:xfrm>
            <a:off x="2247234" y="4905733"/>
            <a:ext cx="3848766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</a:t>
            </a:r>
            <a:r>
              <a:rPr lang="ko-KR" altLang="en-US" sz="13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감성 분석과 보조 지표를 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통한 주가 변동성 예측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74338C3-DD31-4E4C-9DF2-F9F3124B4D09}"/>
              </a:ext>
            </a:extLst>
          </p:cNvPr>
          <p:cNvSpPr/>
          <p:nvPr/>
        </p:nvSpPr>
        <p:spPr>
          <a:xfrm>
            <a:off x="593035" y="5867144"/>
            <a:ext cx="11025576" cy="3524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 Backlog</a:t>
            </a:r>
            <a:endParaRPr lang="ko-KR" altLang="en-US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192EFF1D-3A2A-4B99-B551-7B9337E3978F}"/>
              </a:ext>
            </a:extLst>
          </p:cNvPr>
          <p:cNvSpPr/>
          <p:nvPr/>
        </p:nvSpPr>
        <p:spPr>
          <a:xfrm>
            <a:off x="2107197" y="2049913"/>
            <a:ext cx="3977516" cy="3132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Goal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7A18DD5-C534-4B53-90DB-3EBF3D979259}"/>
              </a:ext>
            </a:extLst>
          </p:cNvPr>
          <p:cNvSpPr/>
          <p:nvPr/>
        </p:nvSpPr>
        <p:spPr>
          <a:xfrm>
            <a:off x="6577846" y="2049913"/>
            <a:ext cx="5015908" cy="313226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User story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8A14A09-891C-4240-8EF7-A52641C77F69}"/>
              </a:ext>
            </a:extLst>
          </p:cNvPr>
          <p:cNvSpPr/>
          <p:nvPr/>
        </p:nvSpPr>
        <p:spPr>
          <a:xfrm>
            <a:off x="6564276" y="2657449"/>
            <a:ext cx="1495778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과거 주가가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미래 주가에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미치는가</a:t>
            </a:r>
            <a:r>
              <a:rPr lang="en-US" altLang="ko-KR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0236082-2B81-4B93-A2F1-E0EA25D5C82E}"/>
              </a:ext>
            </a:extLst>
          </p:cNvPr>
          <p:cNvSpPr/>
          <p:nvPr/>
        </p:nvSpPr>
        <p:spPr>
          <a:xfrm>
            <a:off x="8235382" y="2657449"/>
            <a:ext cx="1495778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보조 지표는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활용해야 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하는가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6AFEFF65-F60E-4B87-A337-A985F9AB02CB}"/>
              </a:ext>
            </a:extLst>
          </p:cNvPr>
          <p:cNvSpPr/>
          <p:nvPr/>
        </p:nvSpPr>
        <p:spPr>
          <a:xfrm>
            <a:off x="6589134" y="3773183"/>
            <a:ext cx="2263637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뉴스 중 주가에 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영향을 미치는 뉴스는 무엇인가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8E2105B-8968-43E8-A36C-22E608A48EBD}"/>
              </a:ext>
            </a:extLst>
          </p:cNvPr>
          <p:cNvSpPr/>
          <p:nvPr/>
        </p:nvSpPr>
        <p:spPr>
          <a:xfrm>
            <a:off x="9002673" y="3773183"/>
            <a:ext cx="2424452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뉴스가 주가에 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긍정적인가 부정적인가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57A5726-3D90-47FE-8DC8-EFAECB5038FA}"/>
              </a:ext>
            </a:extLst>
          </p:cNvPr>
          <p:cNvSpPr/>
          <p:nvPr/>
        </p:nvSpPr>
        <p:spPr>
          <a:xfrm>
            <a:off x="6575565" y="4902667"/>
            <a:ext cx="2263636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내가 투자한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종목의 위험을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미리 알 수 있는가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257A5726-3D90-47FE-8DC8-EFAECB5038FA}"/>
              </a:ext>
            </a:extLst>
          </p:cNvPr>
          <p:cNvSpPr/>
          <p:nvPr/>
        </p:nvSpPr>
        <p:spPr>
          <a:xfrm>
            <a:off x="8989103" y="4902667"/>
            <a:ext cx="2424452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사야하는 것인가 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팔아야 하는 것인가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36378AD-3D7F-458A-A89F-7E730136F3D5}"/>
              </a:ext>
            </a:extLst>
          </p:cNvPr>
          <p:cNvSpPr/>
          <p:nvPr/>
        </p:nvSpPr>
        <p:spPr>
          <a:xfrm>
            <a:off x="581745" y="2500724"/>
            <a:ext cx="1210784" cy="97622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Sprint 1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36378AD-3D7F-458A-A89F-7E730136F3D5}"/>
              </a:ext>
            </a:extLst>
          </p:cNvPr>
          <p:cNvSpPr/>
          <p:nvPr/>
        </p:nvSpPr>
        <p:spPr>
          <a:xfrm>
            <a:off x="593034" y="3630375"/>
            <a:ext cx="1210784" cy="973855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Sprint 2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C36378AD-3D7F-458A-A89F-7E730136F3D5}"/>
              </a:ext>
            </a:extLst>
          </p:cNvPr>
          <p:cNvSpPr/>
          <p:nvPr/>
        </p:nvSpPr>
        <p:spPr>
          <a:xfrm>
            <a:off x="593034" y="4739163"/>
            <a:ext cx="1210784" cy="99304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Sprint 3</a:t>
            </a:r>
            <a:endParaRPr lang="ko-KR" altLang="en-US" b="1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192EFF1D-3A2A-4B99-B551-7B9337E3978F}"/>
              </a:ext>
            </a:extLst>
          </p:cNvPr>
          <p:cNvSpPr/>
          <p:nvPr/>
        </p:nvSpPr>
        <p:spPr>
          <a:xfrm>
            <a:off x="581746" y="2052568"/>
            <a:ext cx="1210784" cy="299679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SPRINT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D0236082-2B81-4B93-A2F1-E0EA25D5C82E}"/>
              </a:ext>
            </a:extLst>
          </p:cNvPr>
          <p:cNvSpPr/>
          <p:nvPr/>
        </p:nvSpPr>
        <p:spPr>
          <a:xfrm>
            <a:off x="9906488" y="2657449"/>
            <a:ext cx="1495778" cy="671688"/>
          </a:xfrm>
          <a:prstGeom prst="rect">
            <a:avLst/>
          </a:prstGeom>
          <a:solidFill>
            <a:schemeClr val="bg1"/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 뉴스가 </a:t>
            </a: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주가에 </a:t>
            </a:r>
            <a:endParaRPr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긍정적인가 </a:t>
            </a:r>
            <a:endParaRPr lang="en-US" altLang="ko-KR" sz="1200" dirty="0" smtClean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defRPr/>
            </a:pPr>
            <a:r>
              <a:rPr lang="ko-KR" altLang="en-US" sz="1200" dirty="0" smtClean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부정적인가</a:t>
            </a:r>
            <a:r>
              <a:rPr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lang="ko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158"/>
          <a:stretch/>
        </p:blipFill>
        <p:spPr>
          <a:xfrm rot="16200000">
            <a:off x="10435572" y="3263462"/>
            <a:ext cx="437611" cy="60215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11293428" y="988392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9594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7242715" y="5249954"/>
            <a:ext cx="872355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9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endParaRPr lang="ko-KR" altLang="en-US" sz="3900" b="1" dirty="0">
              <a:solidFill>
                <a:schemeClr val="accent3">
                  <a:lumMod val="60000"/>
                  <a:lumOff val="4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7211769" y="4179130"/>
            <a:ext cx="881973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9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3900" b="1" dirty="0">
              <a:solidFill>
                <a:schemeClr val="accent3">
                  <a:lumMod val="60000"/>
                  <a:lumOff val="4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7251499" y="3152937"/>
            <a:ext cx="873957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900" b="1" dirty="0" smtClean="0">
                <a:solidFill>
                  <a:schemeClr val="accent3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3900" b="1" dirty="0">
              <a:solidFill>
                <a:schemeClr val="accent3">
                  <a:lumMod val="60000"/>
                  <a:lumOff val="4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255311" y="2082337"/>
            <a:ext cx="87075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9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3900" b="1" dirty="0">
              <a:solidFill>
                <a:schemeClr val="accent3">
                  <a:lumMod val="40000"/>
                  <a:lumOff val="6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7251499" y="985592"/>
            <a:ext cx="774571" cy="6924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900" b="1" dirty="0" smtClean="0">
                <a:solidFill>
                  <a:schemeClr val="accent3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3900" b="1" dirty="0">
              <a:solidFill>
                <a:schemeClr val="accent3">
                  <a:lumMod val="40000"/>
                  <a:lumOff val="6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0" y="0"/>
            <a:ext cx="5701553" cy="6858000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 flipV="1">
            <a:off x="1574689" y="3784523"/>
            <a:ext cx="2373367" cy="457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10304" y="3134680"/>
            <a:ext cx="2201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solidFill>
                  <a:schemeClr val="bg1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CONTENTS</a:t>
            </a:r>
            <a:endParaRPr lang="ko-KR" altLang="en-US" sz="2400" dirty="0">
              <a:solidFill>
                <a:schemeClr val="bg1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4" name="직사각형 13"/>
          <p:cNvSpPr/>
          <p:nvPr/>
        </p:nvSpPr>
        <p:spPr>
          <a:xfrm flipV="1">
            <a:off x="1574689" y="2877923"/>
            <a:ext cx="2373367" cy="4571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7205052" y="946910"/>
            <a:ext cx="3677974" cy="937354"/>
            <a:chOff x="7027653" y="1513272"/>
            <a:chExt cx="3677974" cy="937354"/>
          </a:xfrm>
        </p:grpSpPr>
        <p:sp>
          <p:nvSpPr>
            <p:cNvPr id="5" name="직사각형 4"/>
            <p:cNvSpPr/>
            <p:nvPr/>
          </p:nvSpPr>
          <p:spPr>
            <a:xfrm>
              <a:off x="7977258" y="2109723"/>
              <a:ext cx="53497" cy="26944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027653" y="1513272"/>
              <a:ext cx="774571" cy="6924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900" b="1" dirty="0" smtClean="0">
                  <a:solidFill>
                    <a:schemeClr val="tx2">
                      <a:lumMod val="40000"/>
                      <a:lumOff val="6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01</a:t>
              </a:r>
              <a:endParaRPr lang="ko-KR" altLang="en-US" sz="3900" b="1" dirty="0">
                <a:solidFill>
                  <a:schemeClr val="tx2">
                    <a:lumMod val="40000"/>
                    <a:lumOff val="6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 flipH="1">
              <a:off x="7877046" y="1634810"/>
              <a:ext cx="256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2">
                      <a:lumMod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배경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8058749" y="2081294"/>
              <a:ext cx="2646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Project Background</a:t>
              </a:r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7205052" y="2058693"/>
            <a:ext cx="3449010" cy="923538"/>
            <a:chOff x="6988356" y="1527088"/>
            <a:chExt cx="3449010" cy="923538"/>
          </a:xfrm>
        </p:grpSpPr>
        <p:sp>
          <p:nvSpPr>
            <p:cNvPr id="21" name="직사각형 20"/>
            <p:cNvSpPr/>
            <p:nvPr/>
          </p:nvSpPr>
          <p:spPr>
            <a:xfrm>
              <a:off x="7977258" y="2109723"/>
              <a:ext cx="53497" cy="26944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88356" y="1527088"/>
              <a:ext cx="85311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b="1" dirty="0" smtClean="0">
                  <a:solidFill>
                    <a:schemeClr val="tx2">
                      <a:lumMod val="60000"/>
                      <a:lumOff val="4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02</a:t>
              </a:r>
              <a:endParaRPr lang="ko-KR" altLang="en-US" sz="38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 flipH="1">
              <a:off x="7877046" y="1634810"/>
              <a:ext cx="256032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2">
                      <a:lumMod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개요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8058749" y="2081294"/>
              <a:ext cx="1994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Project Outline</a:t>
              </a:r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210623" y="3127149"/>
            <a:ext cx="3775841" cy="883290"/>
            <a:chOff x="6981807" y="1567336"/>
            <a:chExt cx="3775841" cy="883290"/>
          </a:xfrm>
        </p:grpSpPr>
        <p:sp>
          <p:nvSpPr>
            <p:cNvPr id="26" name="직사각형 25"/>
            <p:cNvSpPr/>
            <p:nvPr/>
          </p:nvSpPr>
          <p:spPr>
            <a:xfrm>
              <a:off x="7977258" y="2109723"/>
              <a:ext cx="53497" cy="26944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81807" y="1567336"/>
              <a:ext cx="856325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b="1" dirty="0" smtClean="0">
                  <a:solidFill>
                    <a:schemeClr val="tx2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03</a:t>
              </a:r>
              <a:endParaRPr lang="ko-KR" altLang="en-US" sz="3800" b="1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 flipH="1">
              <a:off x="7877046" y="1634810"/>
              <a:ext cx="2880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2">
                      <a:lumMod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수행 방안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8058749" y="2081294"/>
              <a:ext cx="16610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Project Plan</a:t>
              </a:r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30" name="그룹 29"/>
          <p:cNvGrpSpPr/>
          <p:nvPr/>
        </p:nvGrpSpPr>
        <p:grpSpPr>
          <a:xfrm>
            <a:off x="7205052" y="4132928"/>
            <a:ext cx="3781452" cy="928301"/>
            <a:chOff x="6976196" y="1522325"/>
            <a:chExt cx="3781452" cy="928301"/>
          </a:xfrm>
        </p:grpSpPr>
        <p:sp>
          <p:nvSpPr>
            <p:cNvPr id="31" name="직사각형 30"/>
            <p:cNvSpPr/>
            <p:nvPr/>
          </p:nvSpPr>
          <p:spPr>
            <a:xfrm>
              <a:off x="7977258" y="2109723"/>
              <a:ext cx="53497" cy="26944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976196" y="1522325"/>
              <a:ext cx="854721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b="1" dirty="0" smtClean="0">
                  <a:solidFill>
                    <a:schemeClr val="tx2">
                      <a:lumMod val="75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04</a:t>
              </a:r>
              <a:endParaRPr lang="ko-KR" altLang="en-US" sz="3800" b="1" dirty="0">
                <a:solidFill>
                  <a:schemeClr val="tx2">
                    <a:lumMod val="7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 flipH="1">
              <a:off x="7877046" y="1634810"/>
              <a:ext cx="28806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2">
                      <a:lumMod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프로젝트 수행 결과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8058749" y="2081294"/>
              <a:ext cx="202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Project Results</a:t>
              </a:r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7205052" y="5223793"/>
            <a:ext cx="4374416" cy="923538"/>
            <a:chOff x="6976236" y="1527088"/>
            <a:chExt cx="4374416" cy="923538"/>
          </a:xfrm>
        </p:grpSpPr>
        <p:sp>
          <p:nvSpPr>
            <p:cNvPr id="36" name="직사각형 35"/>
            <p:cNvSpPr/>
            <p:nvPr/>
          </p:nvSpPr>
          <p:spPr>
            <a:xfrm>
              <a:off x="7977258" y="2109723"/>
              <a:ext cx="53497" cy="269442"/>
            </a:xfrm>
            <a:prstGeom prst="rect">
              <a:avLst/>
            </a:prstGeom>
            <a:solidFill>
              <a:schemeClr val="bg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76236" y="1527088"/>
              <a:ext cx="853119" cy="67710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800" b="1" dirty="0" smtClean="0">
                  <a:solidFill>
                    <a:schemeClr val="tx2">
                      <a:lumMod val="50000"/>
                    </a:schemeClr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05</a:t>
              </a:r>
              <a:endParaRPr lang="ko-KR" altLang="en-US" sz="3800" b="1" dirty="0">
                <a:solidFill>
                  <a:schemeClr val="tx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 flipH="1">
              <a:off x="7877045" y="1634810"/>
              <a:ext cx="34736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 smtClean="0">
                  <a:solidFill>
                    <a:schemeClr val="bg2">
                      <a:lumMod val="25000"/>
                    </a:schemeClr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향후 계획 및 참고 사항</a:t>
              </a:r>
              <a:endParaRPr lang="ko-KR" altLang="en-US" sz="2400" dirty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058749" y="2081294"/>
              <a:ext cx="30604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G마켓 산스 TTF Light" panose="02000000000000000000" pitchFamily="2" charset="-127"/>
                  <a:ea typeface="G마켓 산스 TTF Light" panose="02000000000000000000" pitchFamily="2" charset="-127"/>
                </a:rPr>
                <a:t>Strategies &amp; Reference</a:t>
              </a:r>
              <a:endParaRPr lang="ko-KR" altLang="en-US" dirty="0">
                <a:latin typeface="G마켓 산스 TTF Light" panose="02000000000000000000" pitchFamily="2" charset="-127"/>
                <a:ea typeface="G마켓 산스 TTF Light" panose="020000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81518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2451" b="38580"/>
          <a:stretch/>
        </p:blipFill>
        <p:spPr>
          <a:xfrm>
            <a:off x="5076587" y="2440509"/>
            <a:ext cx="3129630" cy="464009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4325780" y="2471550"/>
            <a:ext cx="3527399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뉴스 중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주가와 밀접한 뉴스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무엇인지 알고 싶어요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99" b="64582"/>
          <a:stretch/>
        </p:blipFill>
        <p:spPr>
          <a:xfrm flipV="1">
            <a:off x="990013" y="2500190"/>
            <a:ext cx="2461387" cy="426302"/>
          </a:xfrm>
          <a:prstGeom prst="rect">
            <a:avLst/>
          </a:prstGeom>
        </p:spPr>
      </p:pic>
      <p:sp>
        <p:nvSpPr>
          <p:cNvPr id="45" name="직사각형 44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3-6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Acceptance Criteria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6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7599" r="64449" b="48724"/>
          <a:stretch/>
        </p:blipFill>
        <p:spPr>
          <a:xfrm>
            <a:off x="654607" y="3522749"/>
            <a:ext cx="3832551" cy="2354176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8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4095" t="16477" r="34977" b="46959"/>
          <a:stretch/>
        </p:blipFill>
        <p:spPr>
          <a:xfrm>
            <a:off x="4513761" y="3445395"/>
            <a:ext cx="3339418" cy="2529644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9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59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473" t="15630" b="47257"/>
          <a:stretch/>
        </p:blipFill>
        <p:spPr>
          <a:xfrm>
            <a:off x="8011446" y="3374599"/>
            <a:ext cx="3771027" cy="254307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779079" y="4096616"/>
            <a:ext cx="1712328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 추천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 생성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 설명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112558" y="4096616"/>
            <a:ext cx="245772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키워드 모아보기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랭킹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종목별 관련 기사 제공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564092" y="4296862"/>
            <a:ext cx="24000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매수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매도 의견 제시 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예상 매도 타이밍 제시</a:t>
            </a:r>
            <a:endParaRPr lang="en-US" altLang="ko-KR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1234817" y="2467325"/>
            <a:ext cx="275173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주식 보조 지표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어떻게 활용하는건지 알고 싶어요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67" t="38137" r="50143" b="40644"/>
          <a:stretch/>
        </p:blipFill>
        <p:spPr>
          <a:xfrm>
            <a:off x="9155197" y="2423641"/>
            <a:ext cx="2120003" cy="57798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867" t="38137" r="50143" b="40644"/>
          <a:stretch/>
        </p:blipFill>
        <p:spPr>
          <a:xfrm>
            <a:off x="7711929" y="2793293"/>
            <a:ext cx="2425129" cy="577988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8236445" y="2472542"/>
            <a:ext cx="3008527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지금 주식을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하는건지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팔아야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하는건지 알고 싶어요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”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12" cstate="print">
            <a:grayscl/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11293428" y="988392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097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D0E813E5-8F87-4DCA-8681-B957A9ABB6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4140367"/>
              </p:ext>
            </p:extLst>
          </p:nvPr>
        </p:nvGraphicFramePr>
        <p:xfrm>
          <a:off x="954697" y="2204764"/>
          <a:ext cx="10282606" cy="4075966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430666">
                  <a:extLst>
                    <a:ext uri="{9D8B030D-6E8A-4147-A177-3AD203B41FA5}">
                      <a16:colId xmlns:a16="http://schemas.microsoft.com/office/drawing/2014/main" val="2672216762"/>
                    </a:ext>
                  </a:extLst>
                </a:gridCol>
                <a:gridCol w="1327632">
                  <a:extLst>
                    <a:ext uri="{9D8B030D-6E8A-4147-A177-3AD203B41FA5}">
                      <a16:colId xmlns:a16="http://schemas.microsoft.com/office/drawing/2014/main" val="1618859103"/>
                    </a:ext>
                  </a:extLst>
                </a:gridCol>
                <a:gridCol w="2815623">
                  <a:extLst>
                    <a:ext uri="{9D8B030D-6E8A-4147-A177-3AD203B41FA5}">
                      <a16:colId xmlns:a16="http://schemas.microsoft.com/office/drawing/2014/main" val="2759951512"/>
                    </a:ext>
                  </a:extLst>
                </a:gridCol>
                <a:gridCol w="3708685">
                  <a:extLst>
                    <a:ext uri="{9D8B030D-6E8A-4147-A177-3AD203B41FA5}">
                      <a16:colId xmlns:a16="http://schemas.microsoft.com/office/drawing/2014/main" val="3198723064"/>
                    </a:ext>
                  </a:extLst>
                </a:gridCol>
              </a:tblGrid>
              <a:tr h="3383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개최주기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참석대상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내용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6810940"/>
                  </a:ext>
                </a:extLst>
              </a:tr>
              <a:tr h="482622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멘토링 및 진행사항 보고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필요시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멘토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담임강사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</a:p>
                    <a:p>
                      <a:pPr latinLnBrk="1"/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Leader,</a:t>
                      </a:r>
                      <a:r>
                        <a:rPr lang="en-US" altLang="ko-KR" sz="14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Analysis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Engineer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진행사항 피드백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위험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및 이슈 사항에 대한 조언 및 도움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3146205"/>
                  </a:ext>
                </a:extLst>
              </a:tr>
              <a:tr h="479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수시 회의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사안 발생 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담임강사 및 이해관계자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Leader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관련 사항에 대한 현황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대책 수립 논의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8789223"/>
                  </a:ext>
                </a:extLst>
              </a:tr>
              <a:tr h="479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아침 회의</a:t>
                      </a:r>
                      <a:r>
                        <a:rPr lang="en-US" altLang="ko-KR" sz="14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Daily Scrum)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Daily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Leader,</a:t>
                      </a:r>
                      <a:r>
                        <a:rPr lang="en-US" altLang="ko-KR" sz="14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Analysis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Engineer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어제 한 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오늘 할 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문제점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이슈 등을 공유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22444930"/>
                  </a:ext>
                </a:extLst>
              </a:tr>
              <a:tr h="107143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Scrum of Scrum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Weekly</a:t>
                      </a:r>
                    </a:p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매주 수요일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담임강사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Leader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Scrum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간 이슈 협의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기술 이슈 논의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Sprint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검토 및 회고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리스크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이슈 공유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해결방안 수립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3565286"/>
                  </a:ext>
                </a:extLst>
              </a:tr>
              <a:tr h="479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스프린트 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 회의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Sprint</a:t>
                      </a:r>
                      <a:r>
                        <a:rPr lang="en-US" altLang="ko-KR" sz="14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D+1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Leader,</a:t>
                      </a:r>
                      <a:r>
                        <a:rPr lang="en-US" altLang="ko-KR" sz="14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Analysis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Engineer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프로젝트 진행간 우선순위 및 의견을 반영하여 </a:t>
                      </a:r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Sprint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계획을 확정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210679"/>
                  </a:ext>
                </a:extLst>
              </a:tr>
              <a:tr h="479326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스프린트 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리뷰 회의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Sprint</a:t>
                      </a:r>
                      <a:r>
                        <a:rPr lang="en-US" altLang="ko-KR" sz="14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D-1</a:t>
                      </a:r>
                      <a:endPara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Leader,</a:t>
                      </a:r>
                      <a:r>
                        <a:rPr lang="en-US" altLang="ko-KR" sz="1400" baseline="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Analysis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  <a:r>
                        <a:rPr lang="en-US" altLang="ko-KR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Engineer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각 스프린트에서 완료된 사항에 </a:t>
                      </a:r>
                      <a:r>
                        <a:rPr lang="ko-KR" altLang="en-US" sz="1400" dirty="0" smtClean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대해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상호 피드백</a:t>
                      </a:r>
                      <a:endPara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Sprint </a:t>
                      </a:r>
                      <a:r>
                        <a:rPr lang="ko-KR" altLang="en-US" sz="14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완료 여부 확정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9288223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3-7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Communication Strategy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82" y="1720731"/>
            <a:ext cx="1228436" cy="31334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135" y="1693472"/>
            <a:ext cx="1016578" cy="34060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558" y="1668053"/>
            <a:ext cx="1248613" cy="4637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95" t="35951" r="995" b="37195"/>
          <a:stretch/>
        </p:blipFill>
        <p:spPr>
          <a:xfrm>
            <a:off x="9379928" y="1633060"/>
            <a:ext cx="1857375" cy="49876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293428" y="98839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4637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19502" y="4195588"/>
            <a:ext cx="34421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400" dirty="0" smtClean="0">
                <a:ln w="31750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04</a:t>
            </a:r>
            <a:endParaRPr lang="ko-KR" altLang="en-US" sz="17400" dirty="0">
              <a:ln w="31750">
                <a:solidFill>
                  <a:schemeClr val="bg1"/>
                </a:solidFill>
              </a:ln>
              <a:noFill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5508" y="2644860"/>
            <a:ext cx="4549643" cy="1717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Results</a:t>
            </a:r>
          </a:p>
          <a:p>
            <a:pPr>
              <a:lnSpc>
                <a:spcPct val="110000"/>
              </a:lnSpc>
            </a:pPr>
            <a:r>
              <a:rPr lang="ko-KR" altLang="en-US" sz="2800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프로젝트 수행 결과</a:t>
            </a:r>
          </a:p>
          <a:p>
            <a:pPr>
              <a:lnSpc>
                <a:spcPct val="110000"/>
              </a:lnSpc>
            </a:pPr>
            <a:endParaRPr lang="ko-KR" altLang="en-US" sz="28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508" y="4195588"/>
            <a:ext cx="296747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ABOUT CONTENTS</a:t>
            </a:r>
          </a:p>
          <a:p>
            <a:endParaRPr lang="en-US" altLang="ko-KR" sz="10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Work Flow : Sprint 1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Story 1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Story 2</a:t>
            </a: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Story 3</a:t>
            </a:r>
          </a:p>
        </p:txBody>
      </p:sp>
    </p:spTree>
    <p:extLst>
      <p:ext uri="{BB962C8B-B14F-4D97-AF65-F5344CB8AC3E}">
        <p14:creationId xmlns:p14="http://schemas.microsoft.com/office/powerpoint/2010/main" val="14470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4-1</a:t>
            </a: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Work Flow : Sprint 1 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5C17695-1EAA-EB46-8283-5D9AE5A4EFFA}"/>
              </a:ext>
            </a:extLst>
          </p:cNvPr>
          <p:cNvSpPr txBox="1"/>
          <p:nvPr/>
        </p:nvSpPr>
        <p:spPr>
          <a:xfrm>
            <a:off x="6335214" y="2777823"/>
            <a:ext cx="1670700" cy="338554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패턴 분류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708474" y="279058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과거 주가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4304811" y="2658872"/>
            <a:ext cx="1501580" cy="584775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1"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BD87CA-001D-4842-BC82-C4B5D4C10714}"/>
              </a:ext>
            </a:extLst>
          </p:cNvPr>
          <p:cNvSpPr txBox="1"/>
          <p:nvPr/>
        </p:nvSpPr>
        <p:spPr>
          <a:xfrm>
            <a:off x="8475704" y="2643648"/>
            <a:ext cx="2140155" cy="584775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미래 주가 예측 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Regression</a:t>
            </a:r>
            <a:endParaRPr kumimoji="1"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>
            <a:off x="3790822" y="2978614"/>
            <a:ext cx="513989" cy="368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/>
          <p:cNvCxnSpPr/>
          <p:nvPr/>
        </p:nvCxnSpPr>
        <p:spPr>
          <a:xfrm flipV="1">
            <a:off x="5806391" y="2961064"/>
            <a:ext cx="521169" cy="35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직선 화살표 연결선 45"/>
          <p:cNvCxnSpPr/>
          <p:nvPr/>
        </p:nvCxnSpPr>
        <p:spPr>
          <a:xfrm flipV="1">
            <a:off x="8024241" y="2967461"/>
            <a:ext cx="456106" cy="3333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8FFDA9B0-CD4E-46AA-9EDC-A0B84AD23893}"/>
              </a:ext>
            </a:extLst>
          </p:cNvPr>
          <p:cNvSpPr txBox="1"/>
          <p:nvPr/>
        </p:nvSpPr>
        <p:spPr>
          <a:xfrm>
            <a:off x="2714544" y="3947116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보조 지표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50" name="그룹 49"/>
          <p:cNvGrpSpPr/>
          <p:nvPr/>
        </p:nvGrpSpPr>
        <p:grpSpPr>
          <a:xfrm>
            <a:off x="1558748" y="2784111"/>
            <a:ext cx="1039528" cy="369332"/>
            <a:chOff x="9067913" y="6167650"/>
            <a:chExt cx="1037621" cy="329772"/>
          </a:xfrm>
        </p:grpSpPr>
        <p:sp>
          <p:nvSpPr>
            <p:cNvPr id="51" name="직사각형 50"/>
            <p:cNvSpPr/>
            <p:nvPr/>
          </p:nvSpPr>
          <p:spPr>
            <a:xfrm>
              <a:off x="9067913" y="6174469"/>
              <a:ext cx="1037621" cy="3200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B2BBE0A-59EA-4229-8AB4-240FDF1E6B6B}"/>
                </a:ext>
              </a:extLst>
            </p:cNvPr>
            <p:cNvSpPr txBox="1"/>
            <p:nvPr/>
          </p:nvSpPr>
          <p:spPr>
            <a:xfrm>
              <a:off x="9104894" y="6167650"/>
              <a:ext cx="963657" cy="3297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Story1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53" name="그룹 52"/>
          <p:cNvGrpSpPr/>
          <p:nvPr/>
        </p:nvGrpSpPr>
        <p:grpSpPr>
          <a:xfrm>
            <a:off x="1560816" y="3939362"/>
            <a:ext cx="1039529" cy="374832"/>
            <a:chOff x="9067913" y="6167647"/>
            <a:chExt cx="1037621" cy="329772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54" name="직사각형 53"/>
            <p:cNvSpPr/>
            <p:nvPr/>
          </p:nvSpPr>
          <p:spPr>
            <a:xfrm>
              <a:off x="9067913" y="6174469"/>
              <a:ext cx="1037621" cy="320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B2BBE0A-59EA-4229-8AB4-240FDF1E6B6B}"/>
                </a:ext>
              </a:extLst>
            </p:cNvPr>
            <p:cNvSpPr txBox="1"/>
            <p:nvPr/>
          </p:nvSpPr>
          <p:spPr>
            <a:xfrm>
              <a:off x="9104894" y="6167647"/>
              <a:ext cx="963657" cy="3297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Story2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85C17695-1EAA-EB46-8283-5D9AE5A4EFFA}"/>
              </a:ext>
            </a:extLst>
          </p:cNvPr>
          <p:cNvSpPr txBox="1"/>
          <p:nvPr/>
        </p:nvSpPr>
        <p:spPr>
          <a:xfrm>
            <a:off x="6338778" y="3926162"/>
            <a:ext cx="1670700" cy="338554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 지표 </a:t>
            </a:r>
            <a:r>
              <a:rPr kumimoji="1"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직사각형 69"/>
          <p:cNvSpPr/>
          <p:nvPr/>
        </p:nvSpPr>
        <p:spPr>
          <a:xfrm>
            <a:off x="4308375" y="3807211"/>
            <a:ext cx="1501580" cy="584775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전처리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1"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3CBD87CA-001D-4842-BC82-C4B5D4C10714}"/>
              </a:ext>
            </a:extLst>
          </p:cNvPr>
          <p:cNvSpPr txBox="1"/>
          <p:nvPr/>
        </p:nvSpPr>
        <p:spPr>
          <a:xfrm>
            <a:off x="8479268" y="3791987"/>
            <a:ext cx="2140155" cy="584775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주가 상승</a:t>
            </a:r>
            <a:r>
              <a:rPr kumimoji="1" lang="en-US" altLang="ko-KR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하락 예측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Classification</a:t>
            </a:r>
            <a:endParaRPr kumimoji="1"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72" name="직선 화살표 연결선 71"/>
          <p:cNvCxnSpPr/>
          <p:nvPr/>
        </p:nvCxnSpPr>
        <p:spPr>
          <a:xfrm>
            <a:off x="3794386" y="4126953"/>
            <a:ext cx="513989" cy="368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/>
          <p:cNvCxnSpPr/>
          <p:nvPr/>
        </p:nvCxnSpPr>
        <p:spPr>
          <a:xfrm flipV="1">
            <a:off x="5809955" y="4109403"/>
            <a:ext cx="521169" cy="35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/>
          <p:cNvCxnSpPr/>
          <p:nvPr/>
        </p:nvCxnSpPr>
        <p:spPr>
          <a:xfrm flipV="1">
            <a:off x="8027805" y="4115800"/>
            <a:ext cx="456106" cy="3333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TextBox 75">
            <a:extLst>
              <a:ext uri="{FF2B5EF4-FFF2-40B4-BE49-F238E27FC236}">
                <a16:creationId xmlns:a16="http://schemas.microsoft.com/office/drawing/2014/main" id="{8FFDA9B0-CD4E-46AA-9EDC-A0B84AD23893}"/>
              </a:ext>
            </a:extLst>
          </p:cNvPr>
          <p:cNvSpPr txBox="1"/>
          <p:nvPr/>
        </p:nvSpPr>
        <p:spPr>
          <a:xfrm>
            <a:off x="2710980" y="5116473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뉴스 감성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77" name="그룹 76"/>
          <p:cNvGrpSpPr/>
          <p:nvPr/>
        </p:nvGrpSpPr>
        <p:grpSpPr>
          <a:xfrm>
            <a:off x="1557252" y="5108719"/>
            <a:ext cx="1039529" cy="374832"/>
            <a:chOff x="9067913" y="6167647"/>
            <a:chExt cx="1037621" cy="329772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78" name="직사각형 77"/>
            <p:cNvSpPr/>
            <p:nvPr/>
          </p:nvSpPr>
          <p:spPr>
            <a:xfrm>
              <a:off x="9067913" y="6174469"/>
              <a:ext cx="1037621" cy="320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FB2BBE0A-59EA-4229-8AB4-240FDF1E6B6B}"/>
                </a:ext>
              </a:extLst>
            </p:cNvPr>
            <p:cNvSpPr txBox="1"/>
            <p:nvPr/>
          </p:nvSpPr>
          <p:spPr>
            <a:xfrm>
              <a:off x="9104894" y="6167647"/>
              <a:ext cx="963657" cy="329772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Story3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85C17695-1EAA-EB46-8283-5D9AE5A4EFFA}"/>
              </a:ext>
            </a:extLst>
          </p:cNvPr>
          <p:cNvSpPr txBox="1"/>
          <p:nvPr/>
        </p:nvSpPr>
        <p:spPr>
          <a:xfrm>
            <a:off x="6335214" y="5095519"/>
            <a:ext cx="1670700" cy="338554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텍스트 전처리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4304811" y="4976568"/>
            <a:ext cx="1501580" cy="584775"/>
          </a:xfrm>
          <a:prstGeom prst="rect">
            <a:avLst/>
          </a:prstGeom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</a:t>
            </a:r>
            <a:endParaRPr kumimoji="1"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플랫폼</a:t>
            </a:r>
            <a:endParaRPr kumimoji="1"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3CBD87CA-001D-4842-BC82-C4B5D4C10714}"/>
              </a:ext>
            </a:extLst>
          </p:cNvPr>
          <p:cNvSpPr txBox="1"/>
          <p:nvPr/>
        </p:nvSpPr>
        <p:spPr>
          <a:xfrm>
            <a:off x="8475704" y="4961344"/>
            <a:ext cx="2140155" cy="584775"/>
          </a:xfrm>
          <a:prstGeom prst="rect">
            <a:avLst/>
          </a:prstGeom>
          <a:noFill/>
          <a:ln w="19050">
            <a:solidFill>
              <a:schemeClr val="accent3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감성 수치 산출</a:t>
            </a:r>
            <a:endParaRPr kumimoji="1" lang="en-US" altLang="ko-KR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/>
            <a:r>
              <a:rPr kumimoji="1"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BERT</a:t>
            </a:r>
            <a:endParaRPr kumimoji="1"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83" name="직선 화살표 연결선 82"/>
          <p:cNvCxnSpPr/>
          <p:nvPr/>
        </p:nvCxnSpPr>
        <p:spPr>
          <a:xfrm>
            <a:off x="3790822" y="5296310"/>
            <a:ext cx="513989" cy="3688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/>
          <p:cNvCxnSpPr/>
          <p:nvPr/>
        </p:nvCxnSpPr>
        <p:spPr>
          <a:xfrm flipV="1">
            <a:off x="5806391" y="5278760"/>
            <a:ext cx="521169" cy="355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화살표 연결선 84"/>
          <p:cNvCxnSpPr/>
          <p:nvPr/>
        </p:nvCxnSpPr>
        <p:spPr>
          <a:xfrm flipV="1">
            <a:off x="8024241" y="5285157"/>
            <a:ext cx="456106" cy="3333"/>
          </a:xfrm>
          <a:prstGeom prst="straightConnector1">
            <a:avLst/>
          </a:prstGeom>
          <a:ln w="19050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그림 90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94" name="TextBox 93"/>
          <p:cNvSpPr txBox="1"/>
          <p:nvPr/>
        </p:nvSpPr>
        <p:spPr>
          <a:xfrm>
            <a:off x="11293428" y="988392"/>
            <a:ext cx="399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17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715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049" y="715775"/>
            <a:ext cx="52183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1 :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과거 주가 데이터 수집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753439" y="1932856"/>
            <a:ext cx="1066251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 방법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Pandas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en-US" altLang="ko-KR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DataReader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활용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수집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대상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한국거래소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(KRX)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종목코드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→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Yahoo Finance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996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 기업의 데이터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1633E5F-F358-F947-85C8-99EF7818D6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258" b="50814"/>
          <a:stretch/>
        </p:blipFill>
        <p:spPr>
          <a:xfrm>
            <a:off x="3530370" y="3606877"/>
            <a:ext cx="4776953" cy="2746596"/>
          </a:xfrm>
          <a:prstGeom prst="rect">
            <a:avLst/>
          </a:prstGeom>
        </p:spPr>
      </p:pic>
      <p:pic>
        <p:nvPicPr>
          <p:cNvPr id="9" name="그림 8" descr="테이블이(가) 표시된 사진&#10;&#10;자동 생성된 설명">
            <a:extLst>
              <a:ext uri="{FF2B5EF4-FFF2-40B4-BE49-F238E27FC236}">
                <a16:creationId xmlns:a16="http://schemas.microsoft.com/office/drawing/2014/main" id="{33823DCB-7269-494C-B20A-5D626E152A8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2657" b="52872"/>
          <a:stretch/>
        </p:blipFill>
        <p:spPr>
          <a:xfrm>
            <a:off x="1067145" y="3657768"/>
            <a:ext cx="1754713" cy="240791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199535" y="4463845"/>
            <a:ext cx="553904" cy="17108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22544" flipH="1">
            <a:off x="2845570" y="4484476"/>
            <a:ext cx="797895" cy="754500"/>
          </a:xfrm>
          <a:prstGeom prst="rect">
            <a:avLst/>
          </a:prstGeom>
        </p:spPr>
      </p:pic>
      <p:pic>
        <p:nvPicPr>
          <p:cNvPr id="13" name="그림 12" descr="테이블이(가) 표시된 사진&#10;&#10;자동 생성된 설명">
            <a:extLst>
              <a:ext uri="{FF2B5EF4-FFF2-40B4-BE49-F238E27FC236}">
                <a16:creationId xmlns:a16="http://schemas.microsoft.com/office/drawing/2014/main" id="{DF95AAE5-B8AF-5843-AF1D-1577E03D2F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221" y="3320831"/>
            <a:ext cx="5961495" cy="30817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grayscl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293428" y="988392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18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970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" y="715775"/>
            <a:ext cx="5859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1 :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과거 주가 데이터 패턴 분석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370"/>
          <a:stretch/>
        </p:blipFill>
        <p:spPr>
          <a:xfrm>
            <a:off x="769875" y="1785621"/>
            <a:ext cx="2842884" cy="4278315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898" y="3076219"/>
            <a:ext cx="2568469" cy="200488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40"/>
          <a:stretch/>
        </p:blipFill>
        <p:spPr>
          <a:xfrm>
            <a:off x="3563711" y="1772224"/>
            <a:ext cx="2884218" cy="429171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12"/>
          <a:stretch/>
        </p:blipFill>
        <p:spPr>
          <a:xfrm>
            <a:off x="9435267" y="3471409"/>
            <a:ext cx="941705" cy="13540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45" t="25024"/>
          <a:stretch/>
        </p:blipFill>
        <p:spPr>
          <a:xfrm>
            <a:off x="10423838" y="3819489"/>
            <a:ext cx="899329" cy="13710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23837" y="5187207"/>
            <a:ext cx="9509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DB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하이텍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43750" y="4879430"/>
            <a:ext cx="7825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KB 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증권</a:t>
            </a:r>
            <a:endParaRPr lang="ko-KR" altLang="en-US" sz="1400" dirty="0">
              <a:solidFill>
                <a:schemeClr val="bg2">
                  <a:lumMod val="50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7170" y="3145355"/>
            <a:ext cx="745123" cy="7451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359909">
            <a:off x="7464076" y="3361064"/>
            <a:ext cx="1125422" cy="130206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9896815" y="2828546"/>
            <a:ext cx="11865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Outlier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1031" flipH="1">
            <a:off x="9025703" y="2622891"/>
            <a:ext cx="1050663" cy="1100448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6422" y="2950610"/>
            <a:ext cx="686918" cy="1028096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355" y="4211826"/>
            <a:ext cx="686918" cy="1028096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2214" y="3760724"/>
            <a:ext cx="686918" cy="1028096"/>
          </a:xfrm>
          <a:prstGeom prst="rect">
            <a:avLst/>
          </a:prstGeom>
        </p:spPr>
      </p:pic>
      <p:sp>
        <p:nvSpPr>
          <p:cNvPr id="15" name="아래쪽 화살표 14"/>
          <p:cNvSpPr/>
          <p:nvPr/>
        </p:nvSpPr>
        <p:spPr>
          <a:xfrm>
            <a:off x="2547857" y="2950611"/>
            <a:ext cx="740885" cy="915254"/>
          </a:xfrm>
          <a:prstGeom prst="downArrow">
            <a:avLst>
              <a:gd name="adj1" fmla="val 47317"/>
              <a:gd name="adj2" fmla="val 49999"/>
            </a:avLst>
          </a:prstGeom>
          <a:solidFill>
            <a:srgbClr val="69B0E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아래쪽 화살표 25"/>
          <p:cNvSpPr/>
          <p:nvPr/>
        </p:nvSpPr>
        <p:spPr>
          <a:xfrm>
            <a:off x="2545339" y="5179760"/>
            <a:ext cx="740885" cy="915254"/>
          </a:xfrm>
          <a:prstGeom prst="downArrow">
            <a:avLst>
              <a:gd name="adj1" fmla="val 47317"/>
              <a:gd name="adj2" fmla="val 49999"/>
            </a:avLst>
          </a:prstGeom>
          <a:solidFill>
            <a:srgbClr val="69B0EE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아래쪽 화살표 26"/>
          <p:cNvSpPr/>
          <p:nvPr/>
        </p:nvSpPr>
        <p:spPr>
          <a:xfrm rot="10800000">
            <a:off x="5519129" y="2975224"/>
            <a:ext cx="740885" cy="915254"/>
          </a:xfrm>
          <a:prstGeom prst="downArrow">
            <a:avLst>
              <a:gd name="adj1" fmla="val 47317"/>
              <a:gd name="adj2" fmla="val 49999"/>
            </a:avLst>
          </a:prstGeom>
          <a:solidFill>
            <a:srgbClr val="EF526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아래쪽 화살표 27"/>
          <p:cNvSpPr/>
          <p:nvPr/>
        </p:nvSpPr>
        <p:spPr>
          <a:xfrm rot="10800000">
            <a:off x="5519129" y="5146846"/>
            <a:ext cx="740885" cy="915254"/>
          </a:xfrm>
          <a:prstGeom prst="downArrow">
            <a:avLst>
              <a:gd name="adj1" fmla="val 47317"/>
              <a:gd name="adj2" fmla="val 49999"/>
            </a:avLst>
          </a:prstGeom>
          <a:solidFill>
            <a:srgbClr val="EF5261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293428" y="988392"/>
            <a:ext cx="4058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1011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" y="715775"/>
            <a:ext cx="53408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1 :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과거 주가 데이터 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Split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CA0BF30-0784-4600-ADD4-CEEC8F94D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065" y="2446809"/>
            <a:ext cx="8713817" cy="3478077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128518" y="2654312"/>
            <a:ext cx="4411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7</a:t>
            </a:r>
            <a:endParaRPr lang="ko-KR" altLang="en-US" sz="32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48362" y="2654312"/>
            <a:ext cx="4603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rgbClr val="E2584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</a:t>
            </a:r>
            <a:endParaRPr lang="ko-KR" altLang="en-US" sz="3200" dirty="0">
              <a:solidFill>
                <a:srgbClr val="E2584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784897" y="3208564"/>
            <a:ext cx="78476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Train</a:t>
            </a:r>
            <a:endParaRPr lang="ko-KR" altLang="en-US" sz="20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48362" y="3208564"/>
            <a:ext cx="687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E2584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Test</a:t>
            </a:r>
            <a:endParaRPr lang="ko-KR" altLang="en-US" sz="2000" dirty="0">
              <a:solidFill>
                <a:srgbClr val="E25843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820982" y="5924885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2000.01.04~2015.01.08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927076" y="5924885"/>
            <a:ext cx="21836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2015.01.09~2021.07.15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80065" y="193897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[ 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삼성전자 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]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255720" y="98839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100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" y="715775"/>
            <a:ext cx="89984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1 :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과거 주가 데이터를 활용한 모델링 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(Regression)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18997-3A87-4D0C-B9D8-22EBB11C514B}"/>
                  </a:ext>
                </a:extLst>
              </p:cNvPr>
              <p:cNvSpPr txBox="1"/>
              <p:nvPr/>
            </p:nvSpPr>
            <p:spPr>
              <a:xfrm>
                <a:off x="2176986" y="4046022"/>
                <a:ext cx="792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40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0018997-3A87-4D0C-B9D8-22EBB11C5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986" y="4046022"/>
                <a:ext cx="792721" cy="46166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6B88D-BED3-41A7-81EA-CC22370AAF35}"/>
                  </a:ext>
                </a:extLst>
              </p:cNvPr>
              <p:cNvSpPr txBox="1"/>
              <p:nvPr/>
            </p:nvSpPr>
            <p:spPr>
              <a:xfrm>
                <a:off x="2180183" y="4576775"/>
                <a:ext cx="792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CE6B88D-BED3-41A7-81EA-CC22370AAF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0183" y="4576775"/>
                <a:ext cx="792721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63B79-E92B-4293-BD0F-15D71301A479}"/>
                  </a:ext>
                </a:extLst>
              </p:cNvPr>
              <p:cNvSpPr txBox="1"/>
              <p:nvPr/>
            </p:nvSpPr>
            <p:spPr>
              <a:xfrm>
                <a:off x="2174431" y="5466107"/>
                <a:ext cx="79272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D163B79-E92B-4293-BD0F-15D71301A4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4431" y="5466107"/>
                <a:ext cx="792721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그림 8">
            <a:extLst>
              <a:ext uri="{FF2B5EF4-FFF2-40B4-BE49-F238E27FC236}">
                <a16:creationId xmlns:a16="http://schemas.microsoft.com/office/drawing/2014/main" id="{B1A938FD-F1A3-4139-B3BC-4B21F12041B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715" t="10925" r="6938" b="-1"/>
          <a:stretch/>
        </p:blipFill>
        <p:spPr>
          <a:xfrm>
            <a:off x="822217" y="4004844"/>
            <a:ext cx="1467127" cy="2229929"/>
          </a:xfrm>
          <a:prstGeom prst="rect">
            <a:avLst/>
          </a:prstGeom>
        </p:spPr>
      </p:pic>
      <p:sp>
        <p:nvSpPr>
          <p:cNvPr id="11" name="사각형: 둥근 모서리 37">
            <a:extLst>
              <a:ext uri="{FF2B5EF4-FFF2-40B4-BE49-F238E27FC236}">
                <a16:creationId xmlns:a16="http://schemas.microsoft.com/office/drawing/2014/main" id="{0A9CC09E-04DC-4CE9-9D9F-7ADD83755926}"/>
              </a:ext>
            </a:extLst>
          </p:cNvPr>
          <p:cNvSpPr/>
          <p:nvPr/>
        </p:nvSpPr>
        <p:spPr>
          <a:xfrm>
            <a:off x="3277918" y="4004844"/>
            <a:ext cx="1110696" cy="200109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84505D-2CEA-4645-A714-DCE3D12AB6B7}"/>
              </a:ext>
            </a:extLst>
          </p:cNvPr>
          <p:cNvSpPr txBox="1"/>
          <p:nvPr/>
        </p:nvSpPr>
        <p:spPr>
          <a:xfrm>
            <a:off x="3305347" y="4829718"/>
            <a:ext cx="1110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LSTM</a:t>
            </a:r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2BFA5AA-ED31-4565-9404-310FF19934B5}"/>
              </a:ext>
            </a:extLst>
          </p:cNvPr>
          <p:cNvCxnSpPr>
            <a:cxnSpLocks/>
          </p:cNvCxnSpPr>
          <p:nvPr/>
        </p:nvCxnSpPr>
        <p:spPr>
          <a:xfrm>
            <a:off x="2807424" y="4369787"/>
            <a:ext cx="3194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20F62A1-FF24-4D05-AA89-69F78F90C86D}"/>
              </a:ext>
            </a:extLst>
          </p:cNvPr>
          <p:cNvCxnSpPr>
            <a:cxnSpLocks/>
          </p:cNvCxnSpPr>
          <p:nvPr/>
        </p:nvCxnSpPr>
        <p:spPr>
          <a:xfrm>
            <a:off x="2813176" y="4890719"/>
            <a:ext cx="3194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F082DCC6-B5A2-4224-B874-FA50444E3379}"/>
              </a:ext>
            </a:extLst>
          </p:cNvPr>
          <p:cNvCxnSpPr>
            <a:cxnSpLocks/>
          </p:cNvCxnSpPr>
          <p:nvPr/>
        </p:nvCxnSpPr>
        <p:spPr>
          <a:xfrm>
            <a:off x="2813176" y="5761119"/>
            <a:ext cx="3194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42778F-23BB-4E25-806A-0A74C9938136}"/>
                  </a:ext>
                </a:extLst>
              </p:cNvPr>
              <p:cNvSpPr txBox="1"/>
              <p:nvPr/>
            </p:nvSpPr>
            <p:spPr>
              <a:xfrm>
                <a:off x="1406061" y="3702221"/>
                <a:ext cx="29943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ko-KR" altLang="en-US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6E42778F-23BB-4E25-806A-0A74C99381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6061" y="3702221"/>
                <a:ext cx="299437" cy="276999"/>
              </a:xfrm>
              <a:prstGeom prst="rect">
                <a:avLst/>
              </a:prstGeom>
              <a:blipFill>
                <a:blip r:embed="rId6"/>
                <a:stretch>
                  <a:fillRect l="-2041" b="-6522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7CA60466-5B27-4197-A23F-412A5C51230D}"/>
              </a:ext>
            </a:extLst>
          </p:cNvPr>
          <p:cNvCxnSpPr>
            <a:cxnSpLocks/>
          </p:cNvCxnSpPr>
          <p:nvPr/>
        </p:nvCxnSpPr>
        <p:spPr>
          <a:xfrm>
            <a:off x="960517" y="4063244"/>
            <a:ext cx="1134213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49893C93-006B-4883-A6F5-F144140D89BC}"/>
              </a:ext>
            </a:extLst>
          </p:cNvPr>
          <p:cNvCxnSpPr>
            <a:cxnSpLocks/>
          </p:cNvCxnSpPr>
          <p:nvPr/>
        </p:nvCxnSpPr>
        <p:spPr>
          <a:xfrm>
            <a:off x="4529225" y="4369787"/>
            <a:ext cx="3194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D99B6EAE-C879-4C7B-9934-2D3C68ACBE54}"/>
              </a:ext>
            </a:extLst>
          </p:cNvPr>
          <p:cNvCxnSpPr>
            <a:cxnSpLocks/>
          </p:cNvCxnSpPr>
          <p:nvPr/>
        </p:nvCxnSpPr>
        <p:spPr>
          <a:xfrm>
            <a:off x="4529226" y="4833045"/>
            <a:ext cx="3194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61187D43-A795-4FA4-8697-387A32F73CB4}"/>
              </a:ext>
            </a:extLst>
          </p:cNvPr>
          <p:cNvCxnSpPr>
            <a:cxnSpLocks/>
          </p:cNvCxnSpPr>
          <p:nvPr/>
        </p:nvCxnSpPr>
        <p:spPr>
          <a:xfrm>
            <a:off x="4529224" y="5776969"/>
            <a:ext cx="319455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5AF457-A36B-467F-89D4-F7451C610B21}"/>
                  </a:ext>
                </a:extLst>
              </p:cNvPr>
              <p:cNvSpPr txBox="1"/>
              <p:nvPr/>
            </p:nvSpPr>
            <p:spPr>
              <a:xfrm>
                <a:off x="4896613" y="4046022"/>
                <a:ext cx="8844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2C5AF457-A36B-467F-89D4-F7451C610B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6613" y="4046022"/>
                <a:ext cx="884418" cy="461665"/>
              </a:xfrm>
              <a:prstGeom prst="rect">
                <a:avLst/>
              </a:prstGeom>
              <a:blipFill>
                <a:blip r:embed="rId7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72EFC7-D1EF-4897-A6EA-257A9B4A82DD}"/>
                  </a:ext>
                </a:extLst>
              </p:cNvPr>
              <p:cNvSpPr txBox="1"/>
              <p:nvPr/>
            </p:nvSpPr>
            <p:spPr>
              <a:xfrm>
                <a:off x="4903538" y="4576774"/>
                <a:ext cx="8844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2+</m:t>
                          </m:r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6372EFC7-D1EF-4897-A6EA-257A9B4A8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3538" y="4576774"/>
                <a:ext cx="88441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794B8E-9E3A-4ADD-94A0-A751347A5CFF}"/>
                  </a:ext>
                </a:extLst>
              </p:cNvPr>
              <p:cNvSpPr txBox="1"/>
              <p:nvPr/>
            </p:nvSpPr>
            <p:spPr>
              <a:xfrm>
                <a:off x="4926257" y="5466107"/>
                <a:ext cx="88441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ko-KR" alt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ko-KR" altLang="en-US" sz="2400" dirty="0">
                  <a:solidFill>
                    <a:schemeClr val="tx1"/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794B8E-9E3A-4ADD-94A0-A751347A5C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6257" y="5466107"/>
                <a:ext cx="884418" cy="461665"/>
              </a:xfrm>
              <a:prstGeom prst="rect">
                <a:avLst/>
              </a:prstGeom>
              <a:blipFill>
                <a:blip r:embed="rId9"/>
                <a:stretch>
                  <a:fillRect b="-1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39B15C-9ED2-4137-AB76-D8ACD1DD5039}"/>
                  </a:ext>
                </a:extLst>
              </p:cNvPr>
              <p:cNvSpPr txBox="1"/>
              <p:nvPr/>
            </p:nvSpPr>
            <p:spPr>
              <a:xfrm>
                <a:off x="5679765" y="4211663"/>
                <a:ext cx="3166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에서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시점 이후 값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DE39B15C-9ED2-4137-AB76-D8ACD1DD50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765" y="4211663"/>
                <a:ext cx="3166649" cy="276999"/>
              </a:xfrm>
              <a:prstGeom prst="rect">
                <a:avLst/>
              </a:prstGeom>
              <a:blipFill>
                <a:blip r:embed="rId10"/>
                <a:stretch>
                  <a:fillRect l="-4624" t="-26667" b="-5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562CB7-0B91-4481-ADA7-6E42F6CDB901}"/>
                  </a:ext>
                </a:extLst>
              </p:cNvPr>
              <p:cNvSpPr txBox="1"/>
              <p:nvPr/>
            </p:nvSpPr>
            <p:spPr>
              <a:xfrm>
                <a:off x="5679765" y="4751499"/>
                <a:ext cx="316664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에서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시점 이후 값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B562CB7-0B91-4481-ADA7-6E42F6CDB9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765" y="4751499"/>
                <a:ext cx="3166649" cy="276999"/>
              </a:xfrm>
              <a:prstGeom prst="rect">
                <a:avLst/>
              </a:prstGeom>
              <a:blipFill>
                <a:blip r:embed="rId11"/>
                <a:stretch>
                  <a:fillRect l="-4624" t="-26087" b="-5217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3B7075-FBAF-46A0-9CE3-8F53200F4235}"/>
                  </a:ext>
                </a:extLst>
              </p:cNvPr>
              <p:cNvSpPr txBox="1"/>
              <p:nvPr/>
            </p:nvSpPr>
            <p:spPr>
              <a:xfrm>
                <a:off x="5679765" y="5650773"/>
                <a:ext cx="309854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에서 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t</a:t>
                </a:r>
                <a:r>
                  <a:rPr lang="ko-KR" altLang="en-US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시점 이후 값</a:t>
                </a:r>
                <a:r>
                  <a:rPr lang="en-US" altLang="ko-KR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)</a:t>
                </a:r>
                <a:endParaRPr lang="ko-KR" altLang="en-US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43B7075-FBAF-46A0-9CE3-8F53200F42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9765" y="5650773"/>
                <a:ext cx="3098541" cy="276999"/>
              </a:xfrm>
              <a:prstGeom prst="rect">
                <a:avLst/>
              </a:prstGeom>
              <a:blipFill>
                <a:blip r:embed="rId12"/>
                <a:stretch>
                  <a:fillRect l="-4724" t="-26667" b="-533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그림 29">
            <a:extLst>
              <a:ext uri="{FF2B5EF4-FFF2-40B4-BE49-F238E27FC236}">
                <a16:creationId xmlns:a16="http://schemas.microsoft.com/office/drawing/2014/main" id="{9E844EB5-E2C4-4BED-A27D-9A1F0B3E235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92118" y="4004844"/>
            <a:ext cx="3248478" cy="600159"/>
          </a:xfrm>
          <a:prstGeom prst="rect">
            <a:avLst/>
          </a:prstGeom>
        </p:spPr>
      </p:pic>
      <p:pic>
        <p:nvPicPr>
          <p:cNvPr id="31" name="그림 30" descr="옷걸이이(가) 표시된 사진&#10;&#10;자동 생성된 설명">
            <a:extLst>
              <a:ext uri="{FF2B5EF4-FFF2-40B4-BE49-F238E27FC236}">
                <a16:creationId xmlns:a16="http://schemas.microsoft.com/office/drawing/2014/main" id="{465B5235-452F-40DA-8676-EB0B33005E7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98402" y="4608418"/>
            <a:ext cx="3248478" cy="590632"/>
          </a:xfrm>
          <a:prstGeom prst="rect">
            <a:avLst/>
          </a:prstGeom>
        </p:spPr>
      </p:pic>
      <p:pic>
        <p:nvPicPr>
          <p:cNvPr id="32" name="그림 31" descr="옷걸이이(가) 표시된 사진&#10;&#10;자동 생성된 설명">
            <a:extLst>
              <a:ext uri="{FF2B5EF4-FFF2-40B4-BE49-F238E27FC236}">
                <a16:creationId xmlns:a16="http://schemas.microsoft.com/office/drawing/2014/main" id="{AE9174FA-BC8A-42B1-8286-AA3463F5CF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92118" y="5424829"/>
            <a:ext cx="3238952" cy="581106"/>
          </a:xfrm>
          <a:prstGeom prst="rect">
            <a:avLst/>
          </a:prstGeom>
        </p:spPr>
      </p:pic>
      <p:sp>
        <p:nvSpPr>
          <p:cNvPr id="33" name="직사각형 32"/>
          <p:cNvSpPr/>
          <p:nvPr/>
        </p:nvSpPr>
        <p:spPr>
          <a:xfrm>
            <a:off x="2807424" y="1826404"/>
            <a:ext cx="6957435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 (Long Short-Term Memory)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순서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지속성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고려 → </a:t>
            </a:r>
            <a:r>
              <a:rPr lang="ko-KR" altLang="en-US" dirty="0" err="1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시계열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데이터에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적합</a:t>
            </a: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주가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中 </a:t>
            </a:r>
            <a:r>
              <a:rPr lang="ko-KR" altLang="en-US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만을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학습에 활용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종가를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sequence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단위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(64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로 분할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t = 5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/20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/60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/120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일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088190" y="6184404"/>
            <a:ext cx="902693" cy="30696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2BBE0A-59EA-4229-8AB4-240FDF1E6B6B}"/>
              </a:ext>
            </a:extLst>
          </p:cNvPr>
          <p:cNvSpPr txBox="1"/>
          <p:nvPr/>
        </p:nvSpPr>
        <p:spPr>
          <a:xfrm>
            <a:off x="1130022" y="6149960"/>
            <a:ext cx="819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Input</a:t>
            </a:r>
            <a:endParaRPr lang="en-US" altLang="ko-KR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9067913" y="6147867"/>
            <a:ext cx="1037621" cy="369332"/>
            <a:chOff x="9067913" y="6147867"/>
            <a:chExt cx="1037621" cy="369332"/>
          </a:xfrm>
        </p:grpSpPr>
        <p:sp>
          <p:nvSpPr>
            <p:cNvPr id="35" name="직사각형 34"/>
            <p:cNvSpPr/>
            <p:nvPr/>
          </p:nvSpPr>
          <p:spPr>
            <a:xfrm>
              <a:off x="9067913" y="6174469"/>
              <a:ext cx="1037621" cy="3200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B2BBE0A-59EA-4229-8AB4-240FDF1E6B6B}"/>
                </a:ext>
              </a:extLst>
            </p:cNvPr>
            <p:cNvSpPr txBox="1"/>
            <p:nvPr/>
          </p:nvSpPr>
          <p:spPr>
            <a:xfrm>
              <a:off x="9104894" y="6147867"/>
              <a:ext cx="963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Output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16" cstate="print">
            <a:grayscl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302855" y="988392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261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82" b="65911"/>
          <a:stretch/>
        </p:blipFill>
        <p:spPr>
          <a:xfrm>
            <a:off x="4901170" y="2625313"/>
            <a:ext cx="5694558" cy="483378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" y="715775"/>
            <a:ext cx="9837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1 :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과거 주가 데이터를 활용한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모델링 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(Auto Encoder)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828924" y="1723697"/>
            <a:ext cx="69574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 Encoder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변동이 심한 주가 데이터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특성상 노이즈 제거가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필수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데이터를 압축시키고 다시 복구하는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Auto Encoder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노이즈 제거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558" y="3239060"/>
            <a:ext cx="6598884" cy="331923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32E8716-2F3D-44B8-B2FB-9692DBB45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944" y="3554295"/>
            <a:ext cx="3187713" cy="2046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7BA627EF-DDB7-4CBF-BB7C-C747231C48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7548" y="3554295"/>
            <a:ext cx="3187713" cy="20313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DED8BE6-C887-4D1F-9537-83DB8BF612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95152" y="3554294"/>
            <a:ext cx="3196533" cy="203132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255720" y="988392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257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" y="715775"/>
            <a:ext cx="934018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1 :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과거 주가 데이터를 활용한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예측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6731" y="1546772"/>
            <a:ext cx="7097719" cy="481863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518598" y="3429000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5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004137" y="3429000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9733" y="5813322"/>
            <a:ext cx="73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6</a:t>
            </a:r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856656" y="5797178"/>
            <a:ext cx="8947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120</a:t>
            </a:r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일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363733" y="5220402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858518" y="5380892"/>
            <a:ext cx="405390" cy="87924"/>
          </a:xfrm>
          <a:prstGeom prst="rect">
            <a:avLst/>
          </a:prstGeom>
          <a:solidFill>
            <a:srgbClr val="4E4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1354804" y="5706910"/>
            <a:ext cx="6527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예측</a:t>
            </a:r>
            <a:endParaRPr lang="ko-KR" altLang="en-US" sz="2000" dirty="0">
              <a:solidFill>
                <a:schemeClr val="bg2">
                  <a:lumMod val="2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849589" y="5867400"/>
            <a:ext cx="405390" cy="87924"/>
          </a:xfrm>
          <a:prstGeom prst="rect">
            <a:avLst/>
          </a:prstGeom>
          <a:solidFill>
            <a:srgbClr val="FE1A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 cstate="print">
            <a:grayscl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grpSp>
        <p:nvGrpSpPr>
          <p:cNvPr id="24" name="그룹 23"/>
          <p:cNvGrpSpPr/>
          <p:nvPr/>
        </p:nvGrpSpPr>
        <p:grpSpPr>
          <a:xfrm>
            <a:off x="304801" y="2217544"/>
            <a:ext cx="11395586" cy="4087761"/>
            <a:chOff x="304801" y="1779639"/>
            <a:chExt cx="11395586" cy="408776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864" t="989" r="8539"/>
            <a:stretch/>
          </p:blipFill>
          <p:spPr>
            <a:xfrm>
              <a:off x="304801" y="1779639"/>
              <a:ext cx="11395586" cy="4087761"/>
            </a:xfrm>
            <a:prstGeom prst="rect">
              <a:avLst/>
            </a:prstGeom>
          </p:spPr>
        </p:pic>
        <p:sp>
          <p:nvSpPr>
            <p:cNvPr id="7" name="왼쪽/오른쪽 화살표 6"/>
            <p:cNvSpPr/>
            <p:nvPr/>
          </p:nvSpPr>
          <p:spPr>
            <a:xfrm>
              <a:off x="2335122" y="2807087"/>
              <a:ext cx="205385" cy="132757"/>
            </a:xfrm>
            <a:prstGeom prst="leftRightArrow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2579835" y="2688799"/>
              <a:ext cx="6799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60</a:t>
              </a:r>
              <a:r>
                <a:rPr lang="ko-KR" altLang="en-US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2" name="왼쪽/오른쪽 화살표 21"/>
            <p:cNvSpPr/>
            <p:nvPr/>
          </p:nvSpPr>
          <p:spPr>
            <a:xfrm>
              <a:off x="8062411" y="2809383"/>
              <a:ext cx="354001" cy="130461"/>
            </a:xfrm>
            <a:prstGeom prst="leftRightArrow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8474275" y="2691095"/>
              <a:ext cx="82266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120</a:t>
              </a:r>
              <a:r>
                <a:rPr lang="ko-KR" altLang="en-US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일</a:t>
              </a:r>
              <a:endPara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11255720" y="988392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06563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1" grpId="0"/>
      <p:bldP spid="13" grpId="0"/>
      <p:bldP spid="15" grpId="0"/>
      <p:bldP spid="5" grpId="0" animBg="1"/>
      <p:bldP spid="1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19502" y="4195588"/>
            <a:ext cx="34421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400" dirty="0" smtClean="0">
                <a:ln w="31750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17400" dirty="0">
              <a:ln w="31750">
                <a:solidFill>
                  <a:schemeClr val="bg1"/>
                </a:solidFill>
              </a:ln>
              <a:noFill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5508" y="2644860"/>
            <a:ext cx="5953874" cy="124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Project Background</a:t>
            </a:r>
          </a:p>
          <a:p>
            <a:pPr>
              <a:lnSpc>
                <a:spcPct val="11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프로젝트 배경</a:t>
            </a:r>
            <a:endParaRPr lang="ko-KR" altLang="en-US" sz="28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508" y="4195588"/>
            <a:ext cx="3443571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ABOUT CONTENTS</a:t>
            </a:r>
          </a:p>
          <a:p>
            <a:endParaRPr lang="en-US" altLang="ko-KR" sz="10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비즈니스 현황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Customer Requirements</a:t>
            </a: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경쟁 서비스와의 비교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Solution Vision</a:t>
            </a:r>
          </a:p>
          <a:p>
            <a:pPr marL="285750" indent="-285750">
              <a:buFontTx/>
              <a:buChar char="-"/>
            </a:pP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7708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" y="715775"/>
            <a:ext cx="6797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4-3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2 :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분석 및 전처리 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보조지표 생성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8DD0C-D40A-6048-8949-76C6BD821B2A}"/>
                  </a:ext>
                </a:extLst>
              </p:cNvPr>
              <p:cNvSpPr txBox="1"/>
              <p:nvPr/>
            </p:nvSpPr>
            <p:spPr>
              <a:xfrm>
                <a:off x="0" y="1936629"/>
                <a:ext cx="6443020" cy="4076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𝑀𝐴</m:t>
                          </m:r>
                        </m:e>
                        <m: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𝑐𝑙𝑜𝑠𝑒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𝑐𝑙𝑜𝑠𝑒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𝑐𝑙𝑜𝑠𝑒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b>
                          </m:sSub>
                        </m:num>
                        <m:den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den>
                      </m:f>
                    </m:oMath>
                  </m:oMathPara>
                </a14:m>
                <a:endParaRPr kumimoji="1" lang="ko-KR" altLang="en-US" sz="14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C908DD0C-D40A-6048-8949-76C6BD821B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1936629"/>
                <a:ext cx="6443020" cy="407612"/>
              </a:xfrm>
              <a:prstGeom prst="rect">
                <a:avLst/>
              </a:prstGeom>
              <a:blipFill>
                <a:blip r:embed="rId3"/>
                <a:stretch>
                  <a:fillRect t="-1493" b="-1343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3E8506-1DC1-524E-9729-3ECE3CCF9161}"/>
                  </a:ext>
                </a:extLst>
              </p:cNvPr>
              <p:cNvSpPr txBox="1"/>
              <p:nvPr/>
            </p:nvSpPr>
            <p:spPr>
              <a:xfrm>
                <a:off x="1590999" y="2483043"/>
                <a:ext cx="3261021" cy="4485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𝑆𝑡𝑜𝑐h𝑎𝑠𝑡𝑖𝑐</m:t>
                      </m:r>
                      <m:r>
                        <a:rPr kumimoji="1" lang="en-US" altLang="ko-K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𝑐𝑙𝑜𝑠𝑒</m:t>
                          </m:r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</m:t>
                          </m:r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𝑀𝑖𝑛</m:t>
                          </m:r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𝑐𝑙𝑜𝑠𝑒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𝑀𝑎𝑥</m:t>
                          </m:r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𝑐𝑙𝑜𝑠𝑒</m:t>
                              </m:r>
                            </m:e>
                            <m:sub>
                              <m:r>
                                <a:rPr kumimoji="1" lang="en-US" altLang="ko-KR" sz="1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en-US" altLang="ko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 </m:t>
                          </m:r>
                          <m:r>
                            <m:rPr>
                              <m:nor/>
                            </m:rPr>
                            <a:rPr kumimoji="1" lang="en-US" altLang="ko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Min</m:t>
                          </m:r>
                          <m:r>
                            <m:rPr>
                              <m:nor/>
                            </m:rPr>
                            <a:rPr kumimoji="1" lang="en-US" altLang="ko-KR" sz="1400" b="0" i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𝑐𝑙𝑜𝑠𝑒</m:t>
                              </m:r>
                            </m:e>
                            <m:sub>
                              <m:r>
                                <a:rPr kumimoji="1" lang="en-US" altLang="ko-KR" sz="1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kumimoji="1" lang="en-US" altLang="ko-KR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kumimoji="1" lang="ko-KR" altLang="en-US" sz="1400" dirty="0">
                              <a:latin typeface="Cambria Math" panose="02040503050406030204" pitchFamily="18" charset="0"/>
                              <a:ea typeface="나눔스퀘어_ac" panose="020B0600000101010101" pitchFamily="50" charset="-127"/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1" lang="ko-KR" altLang="en-US" sz="1400" dirty="0">
                  <a:latin typeface="Cambria Math" panose="02040503050406030204" pitchFamily="18" charset="0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853E8506-1DC1-524E-9729-3ECE3CCF916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0999" y="2483043"/>
                <a:ext cx="3261021" cy="448584"/>
              </a:xfrm>
              <a:prstGeom prst="rect">
                <a:avLst/>
              </a:prstGeom>
              <a:blipFill>
                <a:blip r:embed="rId4"/>
                <a:stretch>
                  <a:fillRect l="-935" t="-2703" r="-187" b="-1621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B8E78B-0E05-DB42-B038-692B0A88406F}"/>
                  </a:ext>
                </a:extLst>
              </p:cNvPr>
              <p:cNvSpPr txBox="1"/>
              <p:nvPr/>
            </p:nvSpPr>
            <p:spPr>
              <a:xfrm>
                <a:off x="1583823" y="3201110"/>
                <a:ext cx="354103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𝐵𝑂𝐿𝐿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𝑀𝐴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𝑀𝐴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±2)×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𝑠𝑡𝑑</m:t>
                      </m:r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𝑀𝐴</m:t>
                          </m:r>
                        </m:e>
                        <m:sub>
                          <m:r>
                            <a:rPr kumimoji="1" lang="en-US" altLang="ko-KR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20</m:t>
                          </m:r>
                        </m:sub>
                      </m:sSub>
                      <m:r>
                        <a:rPr kumimoji="1" lang="en-US" altLang="ko-KR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kumimoji="1" lang="ko-KR" altLang="en-US" sz="1600" dirty="0">
                  <a:latin typeface="나눔스퀘어_ac" panose="020B0600000101010101" pitchFamily="50" charset="-127"/>
                  <a:ea typeface="나눔스퀘어_ac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A0B8E78B-0E05-DB42-B038-692B0A8840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823" y="3201110"/>
                <a:ext cx="3541033" cy="246221"/>
              </a:xfrm>
              <a:prstGeom prst="rect">
                <a:avLst/>
              </a:prstGeom>
              <a:blipFill>
                <a:blip r:embed="rId5"/>
                <a:stretch>
                  <a:fillRect l="-861" r="-1377" b="-3170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그룹 2"/>
          <p:cNvGrpSpPr/>
          <p:nvPr/>
        </p:nvGrpSpPr>
        <p:grpSpPr>
          <a:xfrm>
            <a:off x="777346" y="3835922"/>
            <a:ext cx="10575298" cy="2671869"/>
            <a:chOff x="861668" y="1692649"/>
            <a:chExt cx="10575298" cy="267186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282" r="51466" b="63299"/>
            <a:stretch/>
          </p:blipFill>
          <p:spPr>
            <a:xfrm>
              <a:off x="7611095" y="3966044"/>
              <a:ext cx="3328447" cy="398474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BAB697-D94F-4D4B-A94C-018F804433F6}"/>
                </a:ext>
              </a:extLst>
            </p:cNvPr>
            <p:cNvSpPr txBox="1"/>
            <p:nvPr/>
          </p:nvSpPr>
          <p:spPr>
            <a:xfrm>
              <a:off x="1223099" y="1692649"/>
              <a:ext cx="201100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600" dirty="0" smtClean="0"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Dataframe</a:t>
              </a:r>
              <a:endParaRPr kumimoji="1" lang="en-US" altLang="ko-KR" sz="1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6" name="양쪽 대괄호 25">
              <a:extLst>
                <a:ext uri="{FF2B5EF4-FFF2-40B4-BE49-F238E27FC236}">
                  <a16:creationId xmlns:a16="http://schemas.microsoft.com/office/drawing/2014/main" id="{B1E420B7-8D29-904B-972D-B177F6E35B5F}"/>
                </a:ext>
              </a:extLst>
            </p:cNvPr>
            <p:cNvSpPr/>
            <p:nvPr/>
          </p:nvSpPr>
          <p:spPr>
            <a:xfrm>
              <a:off x="1290120" y="1901249"/>
              <a:ext cx="9649422" cy="2006782"/>
            </a:xfrm>
            <a:prstGeom prst="bracketPair">
              <a:avLst>
                <a:gd name="adj" fmla="val 12909"/>
              </a:avLst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000000"/>
                </a:highlight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96F178C-395D-0B48-B63A-C7724C89264E}"/>
                </a:ext>
              </a:extLst>
            </p:cNvPr>
            <p:cNvSpPr txBox="1"/>
            <p:nvPr/>
          </p:nvSpPr>
          <p:spPr>
            <a:xfrm>
              <a:off x="861668" y="2053185"/>
              <a:ext cx="105206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Close(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종가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Volume(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거래량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MA5,20,60,120,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MACD, ‘RSI, Stochastic, CCI, DMI, BOLL, OBV(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보조지표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</a:t>
              </a:r>
              <a:endPara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18AB9B1-B4CC-F14C-943E-1603AE40190E}"/>
                </a:ext>
              </a:extLst>
            </p:cNvPr>
            <p:cNvSpPr txBox="1"/>
            <p:nvPr/>
          </p:nvSpPr>
          <p:spPr>
            <a:xfrm>
              <a:off x="861668" y="2391739"/>
              <a:ext cx="105206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Close(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종가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Volume(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거래량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MA5,20,60,120,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MACD, ‘RSI, Stochastic, CCI, DMI, BOLL, OBV(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보조지표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</a:t>
              </a:r>
              <a:endPara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5916E1F-91FA-5640-AD9E-907ED9C3078A}"/>
                </a:ext>
              </a:extLst>
            </p:cNvPr>
            <p:cNvSpPr txBox="1"/>
            <p:nvPr/>
          </p:nvSpPr>
          <p:spPr>
            <a:xfrm>
              <a:off x="861668" y="2730293"/>
              <a:ext cx="105206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Close(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종가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Volume(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거래량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MA5,20,60,120,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MACD, ‘RSI, Stochastic, CCI, DMI, BOLL, OBV(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보조지표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</a:t>
              </a:r>
              <a:endPara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C5329D9-6E07-5142-B4F4-FD8DC852F404}"/>
                </a:ext>
              </a:extLst>
            </p:cNvPr>
            <p:cNvSpPr txBox="1"/>
            <p:nvPr/>
          </p:nvSpPr>
          <p:spPr>
            <a:xfrm>
              <a:off x="861668" y="3053459"/>
              <a:ext cx="105206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Close(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종가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Volume(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거래량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MA5,20,60,120,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MACD, ‘RSI, Stochastic, CCI, DMI, BOLL, OBV(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보조지표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</a:t>
              </a:r>
              <a:endPara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31" name="잉크 30">
                  <a:extLst>
                    <a:ext uri="{FF2B5EF4-FFF2-40B4-BE49-F238E27FC236}">
                      <a16:creationId xmlns:a16="http://schemas.microsoft.com/office/drawing/2014/main" id="{FA993FD6-5956-8243-A4F7-673E0B5A7EF3}"/>
                    </a:ext>
                  </a:extLst>
                </p14:cNvPr>
                <p14:cNvContentPartPr/>
                <p14:nvPr/>
              </p14:nvContentPartPr>
              <p14:xfrm>
                <a:off x="6011689" y="3498943"/>
                <a:ext cx="360" cy="360"/>
              </p14:xfrm>
            </p:contentPart>
          </mc:Choice>
          <mc:Fallback xmlns="">
            <p:pic>
              <p:nvPicPr>
                <p:cNvPr id="31" name="잉크 30">
                  <a:extLst>
                    <a:ext uri="{FF2B5EF4-FFF2-40B4-BE49-F238E27FC236}">
                      <a16:creationId xmlns:a16="http://schemas.microsoft.com/office/drawing/2014/main" id="{FA993FD6-5956-8243-A4F7-673E0B5A7EF3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6849" y="3474103"/>
                  <a:ext cx="50040" cy="50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32" name="잉크 31">
                  <a:extLst>
                    <a:ext uri="{FF2B5EF4-FFF2-40B4-BE49-F238E27FC236}">
                      <a16:creationId xmlns:a16="http://schemas.microsoft.com/office/drawing/2014/main" id="{CF8CB131-95A9-7F43-AC70-35E23E86DE20}"/>
                    </a:ext>
                  </a:extLst>
                </p14:cNvPr>
                <p14:cNvContentPartPr/>
                <p14:nvPr/>
              </p14:nvContentPartPr>
              <p14:xfrm>
                <a:off x="6011689" y="3615223"/>
                <a:ext cx="360" cy="360"/>
              </p14:xfrm>
            </p:contentPart>
          </mc:Choice>
          <mc:Fallback xmlns="">
            <p:pic>
              <p:nvPicPr>
                <p:cNvPr id="32" name="잉크 31">
                  <a:extLst>
                    <a:ext uri="{FF2B5EF4-FFF2-40B4-BE49-F238E27FC236}">
                      <a16:creationId xmlns:a16="http://schemas.microsoft.com/office/drawing/2014/main" id="{CF8CB131-95A9-7F43-AC70-35E23E86DE20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986849" y="3590383"/>
                  <a:ext cx="50040" cy="500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B7C96264-DC4C-A64A-90D6-FBE43FC5D4E4}"/>
                </a:ext>
              </a:extLst>
            </p:cNvPr>
            <p:cNvSpPr txBox="1"/>
            <p:nvPr/>
          </p:nvSpPr>
          <p:spPr>
            <a:xfrm>
              <a:off x="861668" y="3701812"/>
              <a:ext cx="1052062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Date(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날짜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Close(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종가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Volume(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거래량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), MA5,20,60,120,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 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MACD, ‘RSI, Stochastic, CCI, DMI, BOLL, OBV(</a:t>
              </a:r>
              <a:r>
                <a:rPr kumimoji="1" lang="ko-KR" altLang="en-US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보조지표</a:t>
              </a:r>
              <a:r>
                <a:rPr kumimoji="1" lang="en-US" altLang="ko-KR" sz="1400" dirty="0">
                  <a:solidFill>
                    <a:schemeClr val="bg1">
                      <a:lumMod val="50000"/>
                    </a:schemeClr>
                  </a:solidFill>
                  <a:latin typeface="나눔스퀘어_ac" panose="020B0600000101010101" pitchFamily="50" charset="-127"/>
                  <a:ea typeface="나눔스퀘어_ac" panose="020B0600000101010101" pitchFamily="50" charset="-127"/>
                </a:rPr>
                <a:t>) </a:t>
              </a:r>
              <a:endParaRPr kumimoji="1" lang="ko-KR" altLang="en-US" sz="1400" dirty="0">
                <a:solidFill>
                  <a:schemeClr val="bg1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E1191EF-D30D-2542-8727-6D066F6D02D2}"/>
                </a:ext>
              </a:extLst>
            </p:cNvPr>
            <p:cNvSpPr txBox="1"/>
            <p:nvPr/>
          </p:nvSpPr>
          <p:spPr>
            <a:xfrm>
              <a:off x="7678882" y="3975008"/>
              <a:ext cx="375808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1400" b="1" dirty="0"/>
                <a:t>757775 row x 34 column</a:t>
              </a:r>
              <a:endParaRPr kumimoji="1" lang="ko-KR" altLang="en-US" sz="1400" b="1" dirty="0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156543" y="2005994"/>
            <a:ext cx="17796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chemeClr val="bg2">
                    <a:lumMod val="25000"/>
                  </a:schemeClr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보조지표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란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56543" y="2449218"/>
            <a:ext cx="3985718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주가의 변화를 통해 현재 주가의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강도</a:t>
            </a: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우상향 혹은 우하향 </a:t>
            </a:r>
            <a:r>
              <a:rPr lang="ko-KR" altLang="en-US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방향성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까지도 확인할 수 있는 지표</a:t>
            </a:r>
            <a:endParaRPr lang="ko-KR" altLang="en-US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8782" y="2316094"/>
            <a:ext cx="670791" cy="900972"/>
          </a:xfrm>
          <a:prstGeom prst="rect">
            <a:avLst/>
          </a:prstGeom>
        </p:spPr>
      </p:pic>
      <p:pic>
        <p:nvPicPr>
          <p:cNvPr id="34" name="그림 3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4536" y="2646739"/>
            <a:ext cx="859031" cy="900972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1220" y="1452849"/>
            <a:ext cx="790643" cy="790643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11255720" y="988392"/>
            <a:ext cx="455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569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67" t="43849" r="15865" b="40068"/>
          <a:stretch/>
        </p:blipFill>
        <p:spPr>
          <a:xfrm>
            <a:off x="295373" y="6039743"/>
            <a:ext cx="4952999" cy="29585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00049" y="715775"/>
            <a:ext cx="97997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4-3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2 </a:t>
            </a:r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보조 지표를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활용한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모델링 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(Classification)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C77AB8A5-6D84-4A5C-A0A0-B558121C8C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3832" y="3807587"/>
            <a:ext cx="1601740" cy="693473"/>
          </a:xfrm>
          <a:prstGeom prst="rect">
            <a:avLst/>
          </a:prstGeom>
        </p:spPr>
      </p:pic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DAA80864-64DF-4F14-BA86-7AC16A297A1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0415365"/>
              </p:ext>
            </p:extLst>
          </p:nvPr>
        </p:nvGraphicFramePr>
        <p:xfrm>
          <a:off x="616232" y="4453552"/>
          <a:ext cx="3307036" cy="1295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26759">
                  <a:extLst>
                    <a:ext uri="{9D8B030D-6E8A-4147-A177-3AD203B41FA5}">
                      <a16:colId xmlns:a16="http://schemas.microsoft.com/office/drawing/2014/main" val="2414807357"/>
                    </a:ext>
                  </a:extLst>
                </a:gridCol>
                <a:gridCol w="826759">
                  <a:extLst>
                    <a:ext uri="{9D8B030D-6E8A-4147-A177-3AD203B41FA5}">
                      <a16:colId xmlns:a16="http://schemas.microsoft.com/office/drawing/2014/main" val="3939881388"/>
                    </a:ext>
                  </a:extLst>
                </a:gridCol>
                <a:gridCol w="826759">
                  <a:extLst>
                    <a:ext uri="{9D8B030D-6E8A-4147-A177-3AD203B41FA5}">
                      <a16:colId xmlns:a16="http://schemas.microsoft.com/office/drawing/2014/main" val="94606267"/>
                    </a:ext>
                  </a:extLst>
                </a:gridCol>
                <a:gridCol w="826759">
                  <a:extLst>
                    <a:ext uri="{9D8B030D-6E8A-4147-A177-3AD203B41FA5}">
                      <a16:colId xmlns:a16="http://schemas.microsoft.com/office/drawing/2014/main" val="1195011484"/>
                    </a:ext>
                  </a:extLst>
                </a:gridCol>
              </a:tblGrid>
              <a:tr h="2375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MA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상승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하락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합계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9209915"/>
                  </a:ext>
                </a:extLst>
              </a:tr>
              <a:tr h="237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매수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125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164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5012807"/>
                  </a:ext>
                </a:extLst>
              </a:tr>
              <a:tr h="237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중립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554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678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1232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9603328"/>
                  </a:ext>
                </a:extLst>
              </a:tr>
              <a:tr h="237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매도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108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7918309"/>
                  </a:ext>
                </a:extLst>
              </a:tr>
              <a:tr h="2375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/>
                        <a:t>합계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701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803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1504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9518510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E39E9A-9471-48A3-BC1E-9B8370EA62EA}"/>
                  </a:ext>
                </a:extLst>
              </p:cNvPr>
              <p:cNvSpPr txBox="1"/>
              <p:nvPr/>
            </p:nvSpPr>
            <p:spPr>
              <a:xfrm>
                <a:off x="518398" y="5790699"/>
                <a:ext cx="48619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MA</a:t>
                </a:r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매수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매도와 주가의 상승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하락은 독립이다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(</a:t>
                </a:r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관계가 없다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.)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6E39E9A-9471-48A3-BC1E-9B8370EA62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98" y="5790699"/>
                <a:ext cx="4861904" cy="276999"/>
              </a:xfrm>
              <a:prstGeom prst="rect">
                <a:avLst/>
              </a:prstGeom>
              <a:blipFill>
                <a:blip r:embed="rId4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E46A68-E911-4DCF-86BC-6E1FD1237611}"/>
                  </a:ext>
                </a:extLst>
              </p:cNvPr>
              <p:cNvSpPr txBox="1"/>
              <p:nvPr/>
            </p:nvSpPr>
            <p:spPr>
              <a:xfrm>
                <a:off x="518397" y="6058597"/>
                <a:ext cx="486190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ko-KR" altLang="en-US" sz="1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ko-KR" altLang="en-US" sz="120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ko-KR" sz="12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: MA</a:t>
                </a:r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의 매수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매도와 주가의 상승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/</a:t>
                </a:r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하락은 독립이 아니다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 (</a:t>
                </a:r>
                <a:r>
                  <a:rPr lang="ko-KR" altLang="en-US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관계가 있다</a:t>
                </a:r>
                <a:r>
                  <a:rPr lang="en-US" altLang="ko-KR" sz="1200" dirty="0">
                    <a:latin typeface="나눔스퀘어_ac" panose="020B0600000101010101" pitchFamily="50" charset="-127"/>
                    <a:ea typeface="나눔스퀘어_ac" panose="020B0600000101010101" pitchFamily="50" charset="-127"/>
                  </a:rPr>
                  <a:t>.)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2E46A68-E911-4DCF-86BC-6E1FD1237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397" y="6058597"/>
                <a:ext cx="4861904" cy="276999"/>
              </a:xfrm>
              <a:prstGeom prst="rect">
                <a:avLst/>
              </a:prstGeom>
              <a:blipFill>
                <a:blip r:embed="rId5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0A71151A-178C-4440-8929-595E3E40A4E0}"/>
              </a:ext>
            </a:extLst>
          </p:cNvPr>
          <p:cNvSpPr/>
          <p:nvPr/>
        </p:nvSpPr>
        <p:spPr>
          <a:xfrm>
            <a:off x="4340965" y="4698627"/>
            <a:ext cx="1362251" cy="37305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B9FAA1-727F-4A90-8040-6FD29CDE45EF}"/>
              </a:ext>
            </a:extLst>
          </p:cNvPr>
          <p:cNvSpPr txBox="1"/>
          <p:nvPr/>
        </p:nvSpPr>
        <p:spPr>
          <a:xfrm>
            <a:off x="5980688" y="4097578"/>
            <a:ext cx="121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D4C939-2360-4B47-9BBA-FCE51BE5811C}"/>
              </a:ext>
            </a:extLst>
          </p:cNvPr>
          <p:cNvSpPr txBox="1"/>
          <p:nvPr/>
        </p:nvSpPr>
        <p:spPr>
          <a:xfrm>
            <a:off x="6003897" y="5233952"/>
            <a:ext cx="121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Stochastic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E601F5-5CC9-47BB-8E46-8501F9DC2635}"/>
              </a:ext>
            </a:extLst>
          </p:cNvPr>
          <p:cNvSpPr txBox="1"/>
          <p:nvPr/>
        </p:nvSpPr>
        <p:spPr>
          <a:xfrm>
            <a:off x="5980688" y="4668199"/>
            <a:ext cx="121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RSI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3FE9C9-06DF-4240-B3B8-205F5B835899}"/>
              </a:ext>
            </a:extLst>
          </p:cNvPr>
          <p:cNvSpPr txBox="1"/>
          <p:nvPr/>
        </p:nvSpPr>
        <p:spPr>
          <a:xfrm>
            <a:off x="6003897" y="5804307"/>
            <a:ext cx="12174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BOLL</a:t>
            </a:r>
            <a:endParaRPr lang="ko-KR" altLang="en-US" sz="16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4526" y="4352938"/>
            <a:ext cx="1064432" cy="1064432"/>
          </a:xfrm>
          <a:prstGeom prst="rect">
            <a:avLst/>
          </a:prstGeom>
        </p:spPr>
      </p:pic>
      <p:sp>
        <p:nvSpPr>
          <p:cNvPr id="24" name="직사각형 23"/>
          <p:cNvSpPr/>
          <p:nvPr/>
        </p:nvSpPr>
        <p:spPr>
          <a:xfrm>
            <a:off x="2828924" y="1723697"/>
            <a:ext cx="695743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보조지표 독립성 검정 및 분류 모델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생성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각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보조지표의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매수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매도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상승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하락의 관계 독립성 검정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상승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/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하락 예측 모델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(Classification)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생성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6B9FAA1-727F-4A90-8040-6FD29CDE45EF}"/>
              </a:ext>
            </a:extLst>
          </p:cNvPr>
          <p:cNvSpPr txBox="1"/>
          <p:nvPr/>
        </p:nvSpPr>
        <p:spPr>
          <a:xfrm>
            <a:off x="7935060" y="3915059"/>
            <a:ext cx="2015381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ko-KR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RandomForest</a:t>
            </a:r>
          </a:p>
          <a:p>
            <a:pPr algn="ctr">
              <a:lnSpc>
                <a:spcPct val="130000"/>
              </a:lnSpc>
            </a:pPr>
            <a:r>
              <a:rPr lang="en-US" altLang="ko-KR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SVM</a:t>
            </a:r>
          </a:p>
          <a:p>
            <a:pPr algn="ctr">
              <a:lnSpc>
                <a:spcPct val="130000"/>
              </a:lnSpc>
            </a:pPr>
            <a:endParaRPr lang="en-US" altLang="ko-KR" dirty="0" smtClean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>
              <a:lnSpc>
                <a:spcPct val="130000"/>
              </a:lnSpc>
            </a:pPr>
            <a:r>
              <a:rPr lang="en-US" altLang="ko-KR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Xgboost</a:t>
            </a:r>
          </a:p>
          <a:p>
            <a:pPr algn="ctr">
              <a:lnSpc>
                <a:spcPct val="130000"/>
              </a:lnSpc>
            </a:pPr>
            <a:r>
              <a:rPr lang="en-US" altLang="ko-KR" dirty="0" smtClean="0">
                <a:solidFill>
                  <a:schemeClr val="tx2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MLP</a:t>
            </a:r>
            <a:endParaRPr lang="ko-KR" altLang="en-US" dirty="0">
              <a:solidFill>
                <a:schemeClr val="tx2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6100136" y="3493072"/>
            <a:ext cx="902693" cy="369332"/>
            <a:chOff x="7149625" y="3150264"/>
            <a:chExt cx="902693" cy="369332"/>
          </a:xfrm>
        </p:grpSpPr>
        <p:sp>
          <p:nvSpPr>
            <p:cNvPr id="27" name="직사각형 26"/>
            <p:cNvSpPr/>
            <p:nvPr/>
          </p:nvSpPr>
          <p:spPr>
            <a:xfrm>
              <a:off x="7149625" y="3184708"/>
              <a:ext cx="902693" cy="306966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B2BBE0A-59EA-4229-8AB4-240FDF1E6B6B}"/>
                </a:ext>
              </a:extLst>
            </p:cNvPr>
            <p:cNvSpPr txBox="1"/>
            <p:nvPr/>
          </p:nvSpPr>
          <p:spPr>
            <a:xfrm>
              <a:off x="7191457" y="3150264"/>
              <a:ext cx="8190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Input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9" name="그룹 28"/>
          <p:cNvGrpSpPr/>
          <p:nvPr/>
        </p:nvGrpSpPr>
        <p:grpSpPr>
          <a:xfrm>
            <a:off x="10321337" y="3493072"/>
            <a:ext cx="1037621" cy="369332"/>
            <a:chOff x="9067913" y="6147867"/>
            <a:chExt cx="1037621" cy="369332"/>
          </a:xfrm>
        </p:grpSpPr>
        <p:sp>
          <p:nvSpPr>
            <p:cNvPr id="30" name="직사각형 29"/>
            <p:cNvSpPr/>
            <p:nvPr/>
          </p:nvSpPr>
          <p:spPr>
            <a:xfrm>
              <a:off x="9067913" y="6174469"/>
              <a:ext cx="1037621" cy="320007"/>
            </a:xfrm>
            <a:prstGeom prst="rect">
              <a:avLst/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FB2BBE0A-59EA-4229-8AB4-240FDF1E6B6B}"/>
                </a:ext>
              </a:extLst>
            </p:cNvPr>
            <p:cNvSpPr txBox="1"/>
            <p:nvPr/>
          </p:nvSpPr>
          <p:spPr>
            <a:xfrm>
              <a:off x="9104894" y="6147867"/>
              <a:ext cx="9636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Output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937888" y="3527516"/>
            <a:ext cx="2663723" cy="369332"/>
            <a:chOff x="2370109" y="3310185"/>
            <a:chExt cx="2663723" cy="369332"/>
          </a:xfrm>
        </p:grpSpPr>
        <p:sp>
          <p:nvSpPr>
            <p:cNvPr id="33" name="직사각형 32"/>
            <p:cNvSpPr/>
            <p:nvPr/>
          </p:nvSpPr>
          <p:spPr>
            <a:xfrm>
              <a:off x="2488975" y="3334622"/>
              <a:ext cx="2425989" cy="316365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B2BBE0A-59EA-4229-8AB4-240FDF1E6B6B}"/>
                </a:ext>
              </a:extLst>
            </p:cNvPr>
            <p:cNvSpPr txBox="1"/>
            <p:nvPr/>
          </p:nvSpPr>
          <p:spPr>
            <a:xfrm>
              <a:off x="2370109" y="3310185"/>
              <a:ext cx="26637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Chi-square Test</a:t>
              </a:r>
              <a:endParaRPr lang="en-US" altLang="ko-KR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sp>
        <p:nvSpPr>
          <p:cNvPr id="35" name="화살표: 오른쪽 12">
            <a:extLst>
              <a:ext uri="{FF2B5EF4-FFF2-40B4-BE49-F238E27FC236}">
                <a16:creationId xmlns:a16="http://schemas.microsoft.com/office/drawing/2014/main" id="{0A71151A-178C-4440-8929-595E3E40A4E0}"/>
              </a:ext>
            </a:extLst>
          </p:cNvPr>
          <p:cNvSpPr/>
          <p:nvPr/>
        </p:nvSpPr>
        <p:spPr>
          <a:xfrm>
            <a:off x="8257880" y="4698627"/>
            <a:ext cx="1407835" cy="373054"/>
          </a:xfrm>
          <a:prstGeom prst="rightArrow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32" name="그림 31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11255720" y="988392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763380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4-4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3 :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뉴스 데이터 수집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753439" y="1932856"/>
            <a:ext cx="10662519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수집 방법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Crawling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수집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대상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네이버 경제 뉴스 약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11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데이터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(2010~2021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년도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월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  <a:p>
            <a:pPr fontAlgn="base">
              <a:lnSpc>
                <a:spcPct val="15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 형식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en-US" altLang="ko-KR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csv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파일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(EUC-KR </a:t>
            </a:r>
            <a:r>
              <a:rPr lang="ko-KR" altLang="en-US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인코딩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컬럼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6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(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날짜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소분류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언론사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제목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내용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링크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CCFD8B8-E6FD-524E-88BA-5F8B3CAAD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4360" y="3829958"/>
            <a:ext cx="5095173" cy="262139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11255720" y="988392"/>
            <a:ext cx="449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3" name="그림 22" descr="텍스트이(가) 표시된 사진&#10;&#10;자동 생성된 설명">
            <a:extLst>
              <a:ext uri="{FF2B5EF4-FFF2-40B4-BE49-F238E27FC236}">
                <a16:creationId xmlns:a16="http://schemas.microsoft.com/office/drawing/2014/main" id="{71C9EE90-E647-334C-8DCD-2111E6EDE1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584" y="4019227"/>
            <a:ext cx="1295400" cy="1638300"/>
          </a:xfrm>
          <a:prstGeom prst="rect">
            <a:avLst/>
          </a:prstGeom>
        </p:spPr>
      </p:pic>
      <p:pic>
        <p:nvPicPr>
          <p:cNvPr id="29" name="그림 28" descr="테이블이(가) 표시된 사진&#10;&#10;자동 생성된 설명">
            <a:extLst>
              <a:ext uri="{FF2B5EF4-FFF2-40B4-BE49-F238E27FC236}">
                <a16:creationId xmlns:a16="http://schemas.microsoft.com/office/drawing/2014/main" id="{5D598A3E-3342-4646-AF04-7727407C75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0242" y="4004874"/>
            <a:ext cx="850900" cy="2247900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FF2646A6-1148-434C-B4DB-30D2E284C9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0310" y="3965545"/>
            <a:ext cx="685800" cy="2514600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239" y="3975544"/>
            <a:ext cx="2173121" cy="2475806"/>
          </a:xfrm>
          <a:prstGeom prst="rect">
            <a:avLst/>
          </a:prstGeom>
        </p:spPr>
      </p:pic>
      <p:sp>
        <p:nvSpPr>
          <p:cNvPr id="32" name="직사각형 31"/>
          <p:cNvSpPr/>
          <p:nvPr/>
        </p:nvSpPr>
        <p:spPr>
          <a:xfrm>
            <a:off x="1197584" y="3672122"/>
            <a:ext cx="81624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소분류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2300242" y="3657769"/>
            <a:ext cx="489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3280119" y="3657768"/>
            <a:ext cx="489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162931" y="3657768"/>
            <a:ext cx="489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ko-KR" altLang="en-US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r>
              <a:rPr lang="en-US" altLang="ko-KR" sz="14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ko-KR" altLang="en-US" sz="14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3503F5A-B4F8-4714-BEF7-047B20E2118E}"/>
              </a:ext>
            </a:extLst>
          </p:cNvPr>
          <p:cNvSpPr/>
          <p:nvPr/>
        </p:nvSpPr>
        <p:spPr>
          <a:xfrm>
            <a:off x="1156995" y="4001738"/>
            <a:ext cx="914401" cy="17085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3A2279-261E-4389-B2B6-79443D070503}"/>
              </a:ext>
            </a:extLst>
          </p:cNvPr>
          <p:cNvSpPr/>
          <p:nvPr/>
        </p:nvSpPr>
        <p:spPr>
          <a:xfrm>
            <a:off x="2270448" y="4001739"/>
            <a:ext cx="706018" cy="228709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01675319-C7E2-4C68-803B-9608029EDFD8}"/>
              </a:ext>
            </a:extLst>
          </p:cNvPr>
          <p:cNvSpPr/>
          <p:nvPr/>
        </p:nvSpPr>
        <p:spPr>
          <a:xfrm>
            <a:off x="3175518" y="4001738"/>
            <a:ext cx="706018" cy="249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이등변 삼각형 38">
            <a:extLst>
              <a:ext uri="{FF2B5EF4-FFF2-40B4-BE49-F238E27FC236}">
                <a16:creationId xmlns:a16="http://schemas.microsoft.com/office/drawing/2014/main" id="{2E320B60-0EED-45BA-AAB2-CC1A0C92D739}"/>
              </a:ext>
            </a:extLst>
          </p:cNvPr>
          <p:cNvSpPr/>
          <p:nvPr/>
        </p:nvSpPr>
        <p:spPr>
          <a:xfrm rot="16200000">
            <a:off x="971391" y="4989775"/>
            <a:ext cx="2287094" cy="311019"/>
          </a:xfrm>
          <a:prstGeom prst="triangle">
            <a:avLst>
              <a:gd name="adj" fmla="val 95664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이등변 삼각형 39">
            <a:extLst>
              <a:ext uri="{FF2B5EF4-FFF2-40B4-BE49-F238E27FC236}">
                <a16:creationId xmlns:a16="http://schemas.microsoft.com/office/drawing/2014/main" id="{F5F69427-C63D-4396-B027-5513E9860426}"/>
              </a:ext>
            </a:extLst>
          </p:cNvPr>
          <p:cNvSpPr/>
          <p:nvPr/>
        </p:nvSpPr>
        <p:spPr>
          <a:xfrm rot="16200000">
            <a:off x="1773826" y="5092411"/>
            <a:ext cx="2492367" cy="311019"/>
          </a:xfrm>
          <a:prstGeom prst="triangle">
            <a:avLst>
              <a:gd name="adj" fmla="val 96843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98824CEF-E3D1-4E53-8BE0-1998157F0F4A}"/>
              </a:ext>
            </a:extLst>
          </p:cNvPr>
          <p:cNvSpPr/>
          <p:nvPr/>
        </p:nvSpPr>
        <p:spPr>
          <a:xfrm>
            <a:off x="4125380" y="3987775"/>
            <a:ext cx="1902061" cy="24923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이등변 삼각형 41">
            <a:extLst>
              <a:ext uri="{FF2B5EF4-FFF2-40B4-BE49-F238E27FC236}">
                <a16:creationId xmlns:a16="http://schemas.microsoft.com/office/drawing/2014/main" id="{6AE4FCB7-BEC9-4054-8843-E3106CEF3A4F}"/>
              </a:ext>
            </a:extLst>
          </p:cNvPr>
          <p:cNvSpPr/>
          <p:nvPr/>
        </p:nvSpPr>
        <p:spPr>
          <a:xfrm rot="16200000">
            <a:off x="2724162" y="5059561"/>
            <a:ext cx="2492367" cy="326565"/>
          </a:xfrm>
          <a:prstGeom prst="triangle">
            <a:avLst>
              <a:gd name="adj" fmla="val 95548"/>
            </a:avLst>
          </a:prstGeom>
          <a:gradFill flip="none" rotWithShape="1">
            <a:gsLst>
              <a:gs pos="0">
                <a:srgbClr val="FFFF00">
                  <a:tint val="66000"/>
                  <a:satMod val="160000"/>
                </a:srgbClr>
              </a:gs>
              <a:gs pos="50000">
                <a:srgbClr val="FFFF00">
                  <a:tint val="44500"/>
                  <a:satMod val="160000"/>
                </a:srgbClr>
              </a:gs>
              <a:gs pos="100000">
                <a:srgbClr val="FFFF00">
                  <a:tint val="23500"/>
                  <a:satMod val="16000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89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6" t="65951" r="13011" b="14838"/>
          <a:stretch/>
        </p:blipFill>
        <p:spPr>
          <a:xfrm>
            <a:off x="846436" y="2916920"/>
            <a:ext cx="867161" cy="4108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86" t="65951" r="13011" b="14838"/>
          <a:stretch/>
        </p:blipFill>
        <p:spPr>
          <a:xfrm>
            <a:off x="2952575" y="2595837"/>
            <a:ext cx="1632363" cy="410819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4-4</a:t>
            </a: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3 :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뉴스 데이터 저장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582" y="4045655"/>
            <a:ext cx="2048804" cy="868138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/>
        </p:nvSpPr>
        <p:spPr>
          <a:xfrm>
            <a:off x="5183171" y="4045655"/>
            <a:ext cx="5580221" cy="868138"/>
          </a:xfrm>
          <a:prstGeom prst="roundRect">
            <a:avLst/>
          </a:prstGeom>
          <a:solidFill>
            <a:srgbClr val="728E9B">
              <a:alpha val="25000"/>
            </a:srgbClr>
          </a:solidFill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824474" y="5014169"/>
            <a:ext cx="15888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네이버 경제 뉴스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73419" y="5014169"/>
            <a:ext cx="17440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Articlecrawler.py</a:t>
            </a:r>
            <a:endParaRPr lang="ko-KR" altLang="en-US" sz="16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0272" y="4129462"/>
            <a:ext cx="638098" cy="638098"/>
          </a:xfrm>
          <a:prstGeom prst="rect">
            <a:avLst/>
          </a:pr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839" y="4086206"/>
            <a:ext cx="670169" cy="670169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6522" y="5522419"/>
            <a:ext cx="1033518" cy="436661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3413" y="2723132"/>
            <a:ext cx="954542" cy="495566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8599" y="2705453"/>
            <a:ext cx="1351120" cy="707462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2419453" y="4327465"/>
            <a:ext cx="265374" cy="265374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4253815" y="4315824"/>
            <a:ext cx="265374" cy="265374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V="1">
            <a:off x="5709522" y="3474712"/>
            <a:ext cx="269273" cy="269273"/>
          </a:xfrm>
          <a:prstGeom prst="rect">
            <a:avLst/>
          </a:prstGeom>
        </p:spPr>
      </p:pic>
      <p:pic>
        <p:nvPicPr>
          <p:cNvPr id="33" name="그림 3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6706026" y="2934035"/>
            <a:ext cx="265374" cy="265374"/>
          </a:xfrm>
          <a:prstGeom prst="rect">
            <a:avLst/>
          </a:prstGeom>
        </p:spPr>
      </p:pic>
      <p:sp>
        <p:nvSpPr>
          <p:cNvPr id="34" name="모서리가 둥근 직사각형 33"/>
          <p:cNvSpPr/>
          <p:nvPr/>
        </p:nvSpPr>
        <p:spPr>
          <a:xfrm>
            <a:off x="4825350" y="2276359"/>
            <a:ext cx="6324904" cy="3073740"/>
          </a:xfrm>
          <a:prstGeom prst="roundRect">
            <a:avLst>
              <a:gd name="adj" fmla="val 9401"/>
            </a:avLst>
          </a:prstGeom>
          <a:noFill/>
          <a:ln w="38100" cmpd="sng">
            <a:solidFill>
              <a:srgbClr val="728E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8762125" y="2934035"/>
            <a:ext cx="265374" cy="265374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1060" y="2616839"/>
            <a:ext cx="1216966" cy="884689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00" y="2003787"/>
            <a:ext cx="612085" cy="61208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331753" y="2167590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NIFI</a:t>
            </a:r>
            <a:r>
              <a:rPr lang="ko-KR" altLang="en-US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란</a:t>
            </a:r>
            <a:r>
              <a:rPr lang="en-US" altLang="ko-KR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?</a:t>
            </a:r>
            <a:endParaRPr lang="ko-KR" altLang="en-US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54969" y="2531543"/>
            <a:ext cx="3724796" cy="1089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시스템 간 </a:t>
            </a:r>
            <a:r>
              <a:rPr lang="ko-KR" altLang="en-US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흐름을 자동화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하도록 설계된 </a:t>
            </a:r>
            <a:r>
              <a:rPr lang="ko-KR" altLang="en-US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아파치 재단의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소프트웨어 프로젝트</a:t>
            </a: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15" cstate="print">
            <a:grayscl/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11255720" y="988392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7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585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9405" y="4082709"/>
            <a:ext cx="1888157" cy="48208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2148" y="2422751"/>
            <a:ext cx="1038051" cy="666151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733" y="4043082"/>
            <a:ext cx="1648400" cy="501203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208" y="3977578"/>
            <a:ext cx="1381177" cy="632209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9" name="직사각형 8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solidFill>
              <a:srgbClr val="333F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00049" y="715775"/>
            <a:ext cx="54257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4-4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3 :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뉴스 데이터 처리 과정</a:t>
            </a:r>
          </a:p>
        </p:txBody>
      </p:sp>
      <p:sp>
        <p:nvSpPr>
          <p:cNvPr id="12" name="모서리가 둥근 직사각형 11"/>
          <p:cNvSpPr/>
          <p:nvPr/>
        </p:nvSpPr>
        <p:spPr>
          <a:xfrm>
            <a:off x="890825" y="3351923"/>
            <a:ext cx="10990767" cy="1943656"/>
          </a:xfrm>
          <a:prstGeom prst="roundRect">
            <a:avLst>
              <a:gd name="adj" fmla="val 9401"/>
            </a:avLst>
          </a:prstGeom>
          <a:noFill/>
          <a:ln w="28575" cmpd="sng">
            <a:solidFill>
              <a:srgbClr val="728E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8435" y="3072427"/>
            <a:ext cx="799383" cy="33307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0512" y="3756729"/>
            <a:ext cx="1134043" cy="1134043"/>
          </a:xfrm>
          <a:prstGeom prst="rect">
            <a:avLst/>
          </a:prstGeom>
        </p:spPr>
      </p:pic>
      <p:cxnSp>
        <p:nvCxnSpPr>
          <p:cNvPr id="17" name="직선 연결선 16"/>
          <p:cNvCxnSpPr/>
          <p:nvPr/>
        </p:nvCxnSpPr>
        <p:spPr>
          <a:xfrm>
            <a:off x="373335" y="4438844"/>
            <a:ext cx="917177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2438869" y="4438844"/>
            <a:ext cx="1162864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5223344" y="4438844"/>
            <a:ext cx="1081233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7226768" y="2952455"/>
            <a:ext cx="906609" cy="108650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9270199" y="3003898"/>
            <a:ext cx="1095632" cy="1078811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/>
          <p:cNvSpPr/>
          <p:nvPr/>
        </p:nvSpPr>
        <p:spPr>
          <a:xfrm>
            <a:off x="310538" y="4387294"/>
            <a:ext cx="103100" cy="10310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타원 33"/>
          <p:cNvSpPr/>
          <p:nvPr/>
        </p:nvSpPr>
        <p:spPr>
          <a:xfrm>
            <a:off x="9196250" y="2922021"/>
            <a:ext cx="147895" cy="129671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TextBox 66"/>
          <p:cNvSpPr txBox="1"/>
          <p:nvPr/>
        </p:nvSpPr>
        <p:spPr>
          <a:xfrm>
            <a:off x="0" y="4564792"/>
            <a:ext cx="79257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b="1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</a:t>
            </a:r>
            <a:r>
              <a:rPr lang="ko-KR" altLang="en-US" sz="11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스</a:t>
            </a:r>
          </a:p>
        </p:txBody>
      </p:sp>
      <p:sp>
        <p:nvSpPr>
          <p:cNvPr id="71" name="직사각형 70"/>
          <p:cNvSpPr/>
          <p:nvPr/>
        </p:nvSpPr>
        <p:spPr>
          <a:xfrm>
            <a:off x="2423165" y="4387294"/>
            <a:ext cx="99990" cy="99990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1577648" y="4889982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err="1" smtClean="0">
                <a:ea typeface="나눔스퀘어"/>
              </a:rPr>
              <a:t>크롤링</a:t>
            </a:r>
            <a:endParaRPr lang="ko-KR" altLang="en-US" sz="1100" b="1" dirty="0">
              <a:ea typeface="나눔스퀘어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223684" y="4649967"/>
            <a:ext cx="43473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ea typeface="나눔스퀘어"/>
              </a:rPr>
              <a:t>적</a:t>
            </a:r>
            <a:r>
              <a:rPr lang="ko-KR" altLang="en-US" sz="1100" b="1" dirty="0">
                <a:ea typeface="나눔스퀘어"/>
              </a:rPr>
              <a:t>재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5210840" y="4381856"/>
            <a:ext cx="110865" cy="11086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/>
          <p:cNvSpPr/>
          <p:nvPr/>
        </p:nvSpPr>
        <p:spPr>
          <a:xfrm>
            <a:off x="7172165" y="3973504"/>
            <a:ext cx="109205" cy="109205"/>
          </a:xfrm>
          <a:prstGeom prst="rect">
            <a:avLst/>
          </a:prstGeom>
          <a:solidFill>
            <a:srgbClr val="FFC000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6410588" y="4628372"/>
            <a:ext cx="13324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 smtClean="0">
                <a:ea typeface="나눔스퀘어"/>
              </a:rPr>
              <a:t>Messaging </a:t>
            </a:r>
            <a:r>
              <a:rPr lang="ko-KR" altLang="en-US" sz="1100" b="1" dirty="0" smtClean="0">
                <a:ea typeface="나눔스퀘어"/>
              </a:rPr>
              <a:t>시스템</a:t>
            </a:r>
            <a:endParaRPr lang="ko-KR" altLang="en-US" sz="1100" b="1" dirty="0">
              <a:ea typeface="나눔스퀘어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8422536" y="3016684"/>
            <a:ext cx="55976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ea typeface="나눔스퀘어"/>
              </a:rPr>
              <a:t>전처리</a:t>
            </a:r>
            <a:endParaRPr lang="ko-KR" altLang="en-US" sz="1100" b="1" dirty="0">
              <a:ea typeface="나눔스퀘어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0098264" y="4628372"/>
            <a:ext cx="11304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 smtClean="0">
                <a:ea typeface="나눔스퀘어"/>
              </a:rPr>
              <a:t>전처리 후 적재</a:t>
            </a:r>
            <a:endParaRPr lang="ko-KR" altLang="en-US" sz="1100" b="1" dirty="0">
              <a:ea typeface="나눔스퀘어"/>
            </a:endParaRP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grayscl/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255720" y="988392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8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58110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2" presetClass="path" presetSubtype="0" accel="50000" decel="50000" fill="hold" grpId="1" nodeType="after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5E-6 -2.22222E-6 L 0.07291 0.00093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46" y="46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00"/>
                            </p:stCondLst>
                            <p:childTnLst>
                              <p:par>
                                <p:cTn id="22" presetID="1" presetClass="exit" presetSubtype="0" fill="hold" grpId="2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5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42" presetClass="path" presetSubtype="0" accel="50000" decel="50000" fill="hold" grpId="1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4.375E-6 -7.40741E-7 L 0.09206 0.00046 " pathEditMode="relative" rAng="0" ptsTypes="AA">
                                      <p:cBhvr>
                                        <p:cTn id="38" dur="125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96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" presetClass="exit" presetSubtype="0" fill="hold" grpId="2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7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7.40741E-7 L 0.08203 -0.00093 " pathEditMode="relative" rAng="0" ptsTypes="AA">
                                      <p:cBhvr>
                                        <p:cTn id="56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02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750"/>
                            </p:stCondLst>
                            <p:childTnLst>
                              <p:par>
                                <p:cTn id="58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75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667E-6 1.48148E-6 L 0.072 -0.15185 " pathEditMode="relative" rAng="0" ptsTypes="AA">
                                      <p:cBhvr>
                                        <p:cTn id="72" dur="1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94" y="-7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250"/>
                            </p:stCondLst>
                            <p:childTnLst>
                              <p:par>
                                <p:cTn id="7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5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42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3.54167E-6 3.33333E-6 L 0.08971 0.15764 " pathEditMode="relative" rAng="0" ptsTypes="AA">
                                      <p:cBhvr>
                                        <p:cTn id="88" dur="1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479" y="78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500"/>
                            </p:stCondLst>
                            <p:childTnLst>
                              <p:par>
                                <p:cTn id="90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5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67" grpId="0"/>
      <p:bldP spid="67" grpId="1"/>
      <p:bldP spid="71" grpId="0" animBg="1"/>
      <p:bldP spid="71" grpId="1" animBg="1"/>
      <p:bldP spid="71" grpId="2" animBg="1"/>
      <p:bldP spid="73" grpId="0"/>
      <p:bldP spid="74" grpId="0"/>
      <p:bldP spid="76" grpId="0" animBg="1"/>
      <p:bldP spid="76" grpId="1" animBg="1"/>
      <p:bldP spid="76" grpId="2" animBg="1"/>
      <p:bldP spid="78" grpId="0" animBg="1"/>
      <p:bldP spid="78" grpId="1" animBg="1"/>
      <p:bldP spid="78" grpId="2" animBg="1"/>
      <p:bldP spid="79" grpId="0"/>
      <p:bldP spid="81" grpId="0"/>
      <p:bldP spid="8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049" y="715775"/>
            <a:ext cx="509577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4-4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Story 3 : </a:t>
            </a:r>
            <a:r>
              <a: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뉴스 데이터 처리 과정</a:t>
            </a:r>
          </a:p>
        </p:txBody>
      </p:sp>
      <p:grpSp>
        <p:nvGrpSpPr>
          <p:cNvPr id="7" name="그룹 6"/>
          <p:cNvGrpSpPr/>
          <p:nvPr/>
        </p:nvGrpSpPr>
        <p:grpSpPr>
          <a:xfrm>
            <a:off x="311495" y="1618426"/>
            <a:ext cx="11650493" cy="4480449"/>
            <a:chOff x="311495" y="1618426"/>
            <a:chExt cx="11650493" cy="4480449"/>
          </a:xfrm>
        </p:grpSpPr>
        <p:grpSp>
          <p:nvGrpSpPr>
            <p:cNvPr id="76" name="그룹 75"/>
            <p:cNvGrpSpPr/>
            <p:nvPr/>
          </p:nvGrpSpPr>
          <p:grpSpPr>
            <a:xfrm>
              <a:off x="353308" y="1976273"/>
              <a:ext cx="11536731" cy="3901460"/>
              <a:chOff x="353308" y="1976273"/>
              <a:chExt cx="11536731" cy="3901460"/>
            </a:xfrm>
          </p:grpSpPr>
          <p:pic>
            <p:nvPicPr>
              <p:cNvPr id="18" name="그림 17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25196" y="3525506"/>
                <a:ext cx="2364843" cy="850596"/>
              </a:xfrm>
              <a:prstGeom prst="rect">
                <a:avLst/>
              </a:prstGeom>
            </p:spPr>
          </p:pic>
          <p:pic>
            <p:nvPicPr>
              <p:cNvPr id="19" name="그림 18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2688" y="1985620"/>
                <a:ext cx="2374191" cy="850596"/>
              </a:xfrm>
              <a:prstGeom prst="rect">
                <a:avLst/>
              </a:prstGeom>
            </p:spPr>
          </p:pic>
          <p:pic>
            <p:nvPicPr>
              <p:cNvPr id="20" name="그림 19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007" y="1985620"/>
                <a:ext cx="2392885" cy="841249"/>
              </a:xfrm>
              <a:prstGeom prst="rect">
                <a:avLst/>
              </a:prstGeom>
            </p:spPr>
          </p:pic>
          <p:pic>
            <p:nvPicPr>
              <p:cNvPr id="21" name="그림 20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6407" y="3532517"/>
                <a:ext cx="2364843" cy="855269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42036" y="3525506"/>
                <a:ext cx="2364843" cy="836575"/>
              </a:xfrm>
              <a:prstGeom prst="rect">
                <a:avLst/>
              </a:prstGeom>
            </p:spPr>
          </p:pic>
          <p:pic>
            <p:nvPicPr>
              <p:cNvPr id="23" name="그림 2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2003" y="3516159"/>
                <a:ext cx="2364843" cy="845922"/>
              </a:xfrm>
              <a:prstGeom prst="rect">
                <a:avLst/>
              </a:prstGeom>
            </p:spPr>
          </p:pic>
          <p:pic>
            <p:nvPicPr>
              <p:cNvPr id="24" name="그림 2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3308" y="5020127"/>
                <a:ext cx="2383538" cy="855270"/>
              </a:xfrm>
              <a:prstGeom prst="rect">
                <a:avLst/>
              </a:prstGeom>
            </p:spPr>
          </p:pic>
          <p:pic>
            <p:nvPicPr>
              <p:cNvPr id="25" name="그림 2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432688" y="5027137"/>
                <a:ext cx="2369517" cy="850596"/>
              </a:xfrm>
              <a:prstGeom prst="rect">
                <a:avLst/>
              </a:prstGeom>
            </p:spPr>
          </p:pic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652994" y="5022464"/>
                <a:ext cx="2378864" cy="855269"/>
              </a:xfrm>
              <a:prstGeom prst="rect">
                <a:avLst/>
              </a:prstGeom>
            </p:spPr>
          </p:pic>
          <p:pic>
            <p:nvPicPr>
              <p:cNvPr id="27" name="그림 26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515848" y="1985620"/>
                <a:ext cx="2374191" cy="845923"/>
              </a:xfrm>
              <a:prstGeom prst="rect">
                <a:avLst/>
              </a:prstGeom>
            </p:spPr>
          </p:pic>
          <p:pic>
            <p:nvPicPr>
              <p:cNvPr id="29" name="그림 28"/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56408" y="1976273"/>
                <a:ext cx="2382609" cy="850596"/>
              </a:xfrm>
              <a:prstGeom prst="rect">
                <a:avLst/>
              </a:prstGeom>
            </p:spPr>
          </p:pic>
          <p:cxnSp>
            <p:nvCxnSpPr>
              <p:cNvPr id="31" name="직선 화살표 연결선 30"/>
              <p:cNvCxnSpPr>
                <a:stCxn id="20" idx="3"/>
                <a:endCxn id="19" idx="1"/>
              </p:cNvCxnSpPr>
              <p:nvPr/>
            </p:nvCxnSpPr>
            <p:spPr>
              <a:xfrm>
                <a:off x="2764892" y="2406245"/>
                <a:ext cx="667796" cy="4673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화살표 연결선 32"/>
              <p:cNvCxnSpPr>
                <a:stCxn id="19" idx="3"/>
                <a:endCxn id="29" idx="1"/>
              </p:cNvCxnSpPr>
              <p:nvPr/>
            </p:nvCxnSpPr>
            <p:spPr>
              <a:xfrm flipV="1">
                <a:off x="5806879" y="2401571"/>
                <a:ext cx="749529" cy="9347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직선 화살표 연결선 34"/>
              <p:cNvCxnSpPr>
                <a:stCxn id="29" idx="3"/>
                <a:endCxn id="27" idx="1"/>
              </p:cNvCxnSpPr>
              <p:nvPr/>
            </p:nvCxnSpPr>
            <p:spPr>
              <a:xfrm>
                <a:off x="8939017" y="2401571"/>
                <a:ext cx="576831" cy="7011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화살표 연결선 48"/>
              <p:cNvCxnSpPr>
                <a:stCxn id="27" idx="2"/>
                <a:endCxn id="18" idx="0"/>
              </p:cNvCxnSpPr>
              <p:nvPr/>
            </p:nvCxnSpPr>
            <p:spPr>
              <a:xfrm>
                <a:off x="10702944" y="2831543"/>
                <a:ext cx="4674" cy="693963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화살표 연결선 51"/>
              <p:cNvCxnSpPr>
                <a:stCxn id="18" idx="1"/>
                <a:endCxn id="21" idx="3"/>
              </p:cNvCxnSpPr>
              <p:nvPr/>
            </p:nvCxnSpPr>
            <p:spPr>
              <a:xfrm flipH="1">
                <a:off x="8921250" y="3950804"/>
                <a:ext cx="603946" cy="9348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화살표 연결선 53"/>
              <p:cNvCxnSpPr>
                <a:stCxn id="21" idx="1"/>
                <a:endCxn id="22" idx="3"/>
              </p:cNvCxnSpPr>
              <p:nvPr/>
            </p:nvCxnSpPr>
            <p:spPr>
              <a:xfrm flipH="1" flipV="1">
                <a:off x="5806879" y="3943794"/>
                <a:ext cx="749528" cy="16358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화살표 연결선 55"/>
              <p:cNvCxnSpPr>
                <a:stCxn id="22" idx="1"/>
                <a:endCxn id="23" idx="3"/>
              </p:cNvCxnSpPr>
              <p:nvPr/>
            </p:nvCxnSpPr>
            <p:spPr>
              <a:xfrm flipH="1" flipV="1">
                <a:off x="2736846" y="3939120"/>
                <a:ext cx="705190" cy="4674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직선 화살표 연결선 59"/>
              <p:cNvCxnSpPr>
                <a:stCxn id="23" idx="2"/>
                <a:endCxn id="24" idx="0"/>
              </p:cNvCxnSpPr>
              <p:nvPr/>
            </p:nvCxnSpPr>
            <p:spPr>
              <a:xfrm flipH="1">
                <a:off x="1545077" y="4362081"/>
                <a:ext cx="9348" cy="658046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화살표 연결선 61"/>
              <p:cNvCxnSpPr>
                <a:stCxn id="24" idx="3"/>
                <a:endCxn id="25" idx="1"/>
              </p:cNvCxnSpPr>
              <p:nvPr/>
            </p:nvCxnSpPr>
            <p:spPr>
              <a:xfrm>
                <a:off x="2736846" y="5447762"/>
                <a:ext cx="695842" cy="4673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화살표 연결선 63"/>
              <p:cNvCxnSpPr>
                <a:stCxn id="25" idx="3"/>
                <a:endCxn id="26" idx="1"/>
              </p:cNvCxnSpPr>
              <p:nvPr/>
            </p:nvCxnSpPr>
            <p:spPr>
              <a:xfrm flipV="1">
                <a:off x="5802205" y="5450099"/>
                <a:ext cx="850789" cy="2336"/>
              </a:xfrm>
              <a:prstGeom prst="straightConnector1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  <a:prstDash val="dash"/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모서리가 둥근 직사각형 27"/>
            <p:cNvSpPr/>
            <p:nvPr/>
          </p:nvSpPr>
          <p:spPr>
            <a:xfrm>
              <a:off x="311496" y="1822190"/>
              <a:ext cx="8720362" cy="1214308"/>
            </a:xfrm>
            <a:prstGeom prst="roundRect">
              <a:avLst>
                <a:gd name="adj" fmla="val 9401"/>
              </a:avLst>
            </a:prstGeom>
            <a:noFill/>
            <a:ln w="28575" cmpd="sng">
              <a:solidFill>
                <a:srgbClr val="728E9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40" y="1640180"/>
              <a:ext cx="634251" cy="264271"/>
            </a:xfrm>
            <a:prstGeom prst="rect">
              <a:avLst/>
            </a:prstGeom>
          </p:spPr>
        </p:pic>
        <p:sp>
          <p:nvSpPr>
            <p:cNvPr id="32" name="모서리가 둥근 직사각형 31"/>
            <p:cNvSpPr/>
            <p:nvPr/>
          </p:nvSpPr>
          <p:spPr>
            <a:xfrm>
              <a:off x="9311991" y="1822190"/>
              <a:ext cx="2649997" cy="2728321"/>
            </a:xfrm>
            <a:prstGeom prst="roundRect">
              <a:avLst>
                <a:gd name="adj" fmla="val 9401"/>
              </a:avLst>
            </a:prstGeom>
            <a:noFill/>
            <a:ln w="28575" cmpd="sng">
              <a:solidFill>
                <a:srgbClr val="728E9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311495" y="3430544"/>
              <a:ext cx="8815251" cy="2668331"/>
            </a:xfrm>
            <a:prstGeom prst="roundRect">
              <a:avLst>
                <a:gd name="adj" fmla="val 9401"/>
              </a:avLst>
            </a:prstGeom>
            <a:noFill/>
            <a:ln w="28575" cmpd="sng">
              <a:solidFill>
                <a:srgbClr val="728E9B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130135" y="1630952"/>
              <a:ext cx="505267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ea typeface="나눔스퀘어"/>
                </a:rPr>
                <a:t>적</a:t>
              </a:r>
              <a:r>
                <a:rPr lang="ko-KR" altLang="en-US" sz="1400" b="1" dirty="0">
                  <a:ea typeface="나눔스퀘어"/>
                </a:rPr>
                <a:t>재</a:t>
              </a:r>
            </a:p>
          </p:txBody>
        </p:sp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3557" y="1627654"/>
              <a:ext cx="634251" cy="264271"/>
            </a:xfrm>
            <a:prstGeom prst="rect">
              <a:avLst/>
            </a:prstGeom>
          </p:spPr>
        </p:pic>
        <p:sp>
          <p:nvSpPr>
            <p:cNvPr id="39" name="TextBox 38"/>
            <p:cNvSpPr txBox="1"/>
            <p:nvPr/>
          </p:nvSpPr>
          <p:spPr>
            <a:xfrm>
              <a:off x="10110852" y="1618426"/>
              <a:ext cx="170591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ea typeface="나눔스퀘어"/>
                </a:rPr>
                <a:t>Messaging </a:t>
              </a:r>
              <a:r>
                <a:rPr lang="ko-KR" altLang="en-US" sz="1400" b="1" dirty="0" smtClean="0">
                  <a:ea typeface="나눔스퀘어"/>
                </a:rPr>
                <a:t>시스템</a:t>
              </a:r>
              <a:endParaRPr lang="ko-KR" altLang="en-US" sz="1400" b="1" dirty="0">
                <a:ea typeface="나눔스퀘어"/>
              </a:endParaRPr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839" y="3233968"/>
              <a:ext cx="634251" cy="264271"/>
            </a:xfrm>
            <a:prstGeom prst="rect">
              <a:avLst/>
            </a:prstGeom>
          </p:spPr>
        </p:pic>
        <p:sp>
          <p:nvSpPr>
            <p:cNvPr id="41" name="TextBox 40"/>
            <p:cNvSpPr txBox="1"/>
            <p:nvPr/>
          </p:nvSpPr>
          <p:spPr>
            <a:xfrm>
              <a:off x="1130134" y="3224740"/>
              <a:ext cx="1386918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ko-KR" altLang="en-US" sz="1400" b="1" dirty="0" smtClean="0">
                  <a:ea typeface="나눔스퀘어"/>
                </a:rPr>
                <a:t>전처리 후 적재</a:t>
              </a:r>
              <a:endParaRPr lang="ko-KR" altLang="en-US" sz="1400" b="1" dirty="0">
                <a:ea typeface="나눔스퀘어"/>
              </a:endParaRPr>
            </a:p>
          </p:txBody>
        </p:sp>
      </p:grpSp>
      <p:grpSp>
        <p:nvGrpSpPr>
          <p:cNvPr id="43" name="그룹 42"/>
          <p:cNvGrpSpPr/>
          <p:nvPr/>
        </p:nvGrpSpPr>
        <p:grpSpPr>
          <a:xfrm>
            <a:off x="372339" y="1985620"/>
            <a:ext cx="8567010" cy="859943"/>
            <a:chOff x="2476128" y="384328"/>
            <a:chExt cx="8567010" cy="859943"/>
          </a:xfrm>
        </p:grpSpPr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809" y="393675"/>
              <a:ext cx="2374191" cy="850596"/>
            </a:xfrm>
            <a:prstGeom prst="rect">
              <a:avLst/>
            </a:prstGeom>
          </p:spPr>
        </p:pic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128" y="393675"/>
              <a:ext cx="2392885" cy="841249"/>
            </a:xfrm>
            <a:prstGeom prst="rect">
              <a:avLst/>
            </a:prstGeom>
          </p:spPr>
        </p:pic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529" y="384328"/>
              <a:ext cx="2382609" cy="850596"/>
            </a:xfrm>
            <a:prstGeom prst="rect">
              <a:avLst/>
            </a:prstGeom>
          </p:spPr>
        </p:pic>
        <p:cxnSp>
          <p:nvCxnSpPr>
            <p:cNvPr id="47" name="직선 화살표 연결선 46"/>
            <p:cNvCxnSpPr>
              <a:stCxn id="45" idx="3"/>
              <a:endCxn id="44" idx="1"/>
            </p:cNvCxnSpPr>
            <p:nvPr/>
          </p:nvCxnSpPr>
          <p:spPr>
            <a:xfrm>
              <a:off x="4869013" y="814300"/>
              <a:ext cx="667796" cy="467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>
              <a:stCxn id="44" idx="3"/>
              <a:endCxn id="46" idx="1"/>
            </p:cNvCxnSpPr>
            <p:nvPr/>
          </p:nvCxnSpPr>
          <p:spPr>
            <a:xfrm flipV="1">
              <a:off x="7911000" y="809626"/>
              <a:ext cx="749529" cy="93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0" name="모서리가 둥근 직사각형 49"/>
          <p:cNvSpPr/>
          <p:nvPr/>
        </p:nvSpPr>
        <p:spPr>
          <a:xfrm>
            <a:off x="600615" y="2566594"/>
            <a:ext cx="10990767" cy="1943656"/>
          </a:xfrm>
          <a:prstGeom prst="roundRect">
            <a:avLst>
              <a:gd name="adj" fmla="val 9401"/>
            </a:avLst>
          </a:prstGeom>
          <a:noFill/>
          <a:ln w="28575" cmpd="sng">
            <a:solidFill>
              <a:srgbClr val="728E9B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TextBox 50"/>
          <p:cNvSpPr txBox="1"/>
          <p:nvPr/>
        </p:nvSpPr>
        <p:spPr>
          <a:xfrm>
            <a:off x="1640367" y="2332678"/>
            <a:ext cx="505267" cy="307777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ko-KR" altLang="en-US" sz="1400" b="1" dirty="0" smtClean="0">
                <a:ea typeface="나눔스퀘어"/>
              </a:rPr>
              <a:t>적</a:t>
            </a:r>
            <a:r>
              <a:rPr lang="ko-KR" altLang="en-US" sz="1400" b="1" dirty="0">
                <a:ea typeface="나눔스퀘어"/>
              </a:rPr>
              <a:t>재</a:t>
            </a: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225" y="2287098"/>
            <a:ext cx="799383" cy="333076"/>
          </a:xfrm>
          <a:prstGeom prst="rect">
            <a:avLst/>
          </a:prstGeom>
        </p:spPr>
      </p:pic>
      <p:grpSp>
        <p:nvGrpSpPr>
          <p:cNvPr id="55" name="그룹 54"/>
          <p:cNvGrpSpPr/>
          <p:nvPr/>
        </p:nvGrpSpPr>
        <p:grpSpPr>
          <a:xfrm>
            <a:off x="729923" y="2999783"/>
            <a:ext cx="10732153" cy="1077277"/>
            <a:chOff x="2476128" y="384328"/>
            <a:chExt cx="8567010" cy="859943"/>
          </a:xfrm>
        </p:grpSpPr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36809" y="393675"/>
              <a:ext cx="2374191" cy="850596"/>
            </a:xfrm>
            <a:prstGeom prst="rect">
              <a:avLst/>
            </a:prstGeom>
          </p:spPr>
        </p:pic>
        <p:pic>
          <p:nvPicPr>
            <p:cNvPr id="58" name="그림 5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6128" y="393675"/>
              <a:ext cx="2392885" cy="841249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60529" y="384328"/>
              <a:ext cx="2382609" cy="850596"/>
            </a:xfrm>
            <a:prstGeom prst="rect">
              <a:avLst/>
            </a:prstGeom>
          </p:spPr>
        </p:pic>
        <p:cxnSp>
          <p:nvCxnSpPr>
            <p:cNvPr id="61" name="직선 화살표 연결선 60"/>
            <p:cNvCxnSpPr>
              <a:stCxn id="58" idx="3"/>
              <a:endCxn id="57" idx="1"/>
            </p:cNvCxnSpPr>
            <p:nvPr/>
          </p:nvCxnSpPr>
          <p:spPr>
            <a:xfrm>
              <a:off x="4869013" y="814300"/>
              <a:ext cx="667796" cy="4673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/>
            <p:cNvCxnSpPr>
              <a:stCxn id="57" idx="3"/>
              <a:endCxn id="59" idx="1"/>
            </p:cNvCxnSpPr>
            <p:nvPr/>
          </p:nvCxnSpPr>
          <p:spPr>
            <a:xfrm flipV="1">
              <a:off x="7911000" y="809626"/>
              <a:ext cx="749529" cy="9347"/>
            </a:xfrm>
            <a:prstGeom prst="straightConnector1">
              <a:avLst/>
            </a:prstGeom>
            <a:ln w="19050">
              <a:solidFill>
                <a:schemeClr val="bg1">
                  <a:lumMod val="50000"/>
                </a:schemeClr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5" name="그림 64"/>
          <p:cNvPicPr>
            <a:picLocks noChangeAspect="1"/>
          </p:cNvPicPr>
          <p:nvPr/>
        </p:nvPicPr>
        <p:blipFill>
          <a:blip r:embed="rId14" cstate="print">
            <a:grayscl/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11255720" y="988392"/>
            <a:ext cx="4491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9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3919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5.20969E-7 2.96296E-6 L 0.12451 0.14838 " pathEditMode="relative" rAng="0" ptsTypes="AA">
                                      <p:cBhvr>
                                        <p:cTn id="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26" y="7407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19502" y="4195588"/>
            <a:ext cx="34421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400" dirty="0" smtClean="0">
                <a:ln w="31750">
                  <a:solidFill>
                    <a:schemeClr val="bg1"/>
                  </a:solidFill>
                </a:ln>
                <a:noFill/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05</a:t>
            </a:r>
            <a:endParaRPr lang="ko-KR" altLang="en-US" sz="17400" dirty="0">
              <a:ln w="31750">
                <a:solidFill>
                  <a:schemeClr val="bg1"/>
                </a:solidFill>
              </a:ln>
              <a:noFill/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65508" y="2644860"/>
            <a:ext cx="6912470" cy="12434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4000" dirty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Strategies &amp; </a:t>
            </a:r>
            <a:r>
              <a:rPr lang="en-US" altLang="ko-KR" sz="4000" dirty="0" smtClean="0">
                <a:solidFill>
                  <a:schemeClr val="bg1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Reference</a:t>
            </a:r>
            <a:endParaRPr lang="en-US" altLang="ko-KR" sz="4000" dirty="0">
              <a:solidFill>
                <a:schemeClr val="bg1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8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 향후 계획 및 참고 사항</a:t>
            </a:r>
            <a:endParaRPr lang="en-US" altLang="ko-KR" sz="2800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65508" y="4195588"/>
            <a:ext cx="2967479" cy="16619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ABOUT CONTENTS</a:t>
            </a:r>
          </a:p>
          <a:p>
            <a:r>
              <a:rPr lang="en-US" altLang="ko-KR" sz="1000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endParaRPr lang="en-US" altLang="ko-KR" sz="1000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 현황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향후 계획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-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느낀 점</a:t>
            </a:r>
            <a:endParaRPr lang="en-US" altLang="ko-KR" dirty="0" smtClean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- </a:t>
            </a:r>
            <a:r>
              <a:rPr lang="ko-KR" altLang="en-US" dirty="0" smtClean="0">
                <a:solidFill>
                  <a:schemeClr val="bg1"/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참고 문헌</a:t>
            </a:r>
            <a:endParaRPr lang="ko-KR" altLang="en-US" dirty="0">
              <a:solidFill>
                <a:schemeClr val="bg1"/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854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자유형 102">
            <a:extLst>
              <a:ext uri="{FF2B5EF4-FFF2-40B4-BE49-F238E27FC236}">
                <a16:creationId xmlns:a16="http://schemas.microsoft.com/office/drawing/2014/main" id="{0363AEBC-2082-401A-B77D-2F120128FFEB}"/>
              </a:ext>
            </a:extLst>
          </p:cNvPr>
          <p:cNvSpPr/>
          <p:nvPr/>
        </p:nvSpPr>
        <p:spPr>
          <a:xfrm>
            <a:off x="1275084" y="1696356"/>
            <a:ext cx="2237372" cy="4259181"/>
          </a:xfrm>
          <a:custGeom>
            <a:avLst/>
            <a:gdLst>
              <a:gd name="connsiteX0" fmla="*/ 1119772 w 2237372"/>
              <a:gd name="connsiteY0" fmla="*/ 210456 h 4259181"/>
              <a:gd name="connsiteX1" fmla="*/ 212628 w 2237372"/>
              <a:gd name="connsiteY1" fmla="*/ 1117600 h 4259181"/>
              <a:gd name="connsiteX2" fmla="*/ 1119772 w 2237372"/>
              <a:gd name="connsiteY2" fmla="*/ 2024744 h 4259181"/>
              <a:gd name="connsiteX3" fmla="*/ 2026916 w 2237372"/>
              <a:gd name="connsiteY3" fmla="*/ 1117600 h 4259181"/>
              <a:gd name="connsiteX4" fmla="*/ 1119772 w 2237372"/>
              <a:gd name="connsiteY4" fmla="*/ 210456 h 4259181"/>
              <a:gd name="connsiteX5" fmla="*/ 1119772 w 2237372"/>
              <a:gd name="connsiteY5" fmla="*/ 0 h 4259181"/>
              <a:gd name="connsiteX6" fmla="*/ 2237372 w 2237372"/>
              <a:gd name="connsiteY6" fmla="*/ 1117600 h 4259181"/>
              <a:gd name="connsiteX7" fmla="*/ 1119772 w 2237372"/>
              <a:gd name="connsiteY7" fmla="*/ 2235200 h 4259181"/>
              <a:gd name="connsiteX8" fmla="*/ 348247 w 2237372"/>
              <a:gd name="connsiteY8" fmla="*/ 2235200 h 4259181"/>
              <a:gd name="connsiteX9" fmla="*/ 230493 w 2237372"/>
              <a:gd name="connsiteY9" fmla="*/ 2258973 h 4259181"/>
              <a:gd name="connsiteX10" fmla="*/ 45719 w 2237372"/>
              <a:gd name="connsiteY10" fmla="*/ 2537732 h 4259181"/>
              <a:gd name="connsiteX11" fmla="*/ 45719 w 2237372"/>
              <a:gd name="connsiteY11" fmla="*/ 2963181 h 4259181"/>
              <a:gd name="connsiteX12" fmla="*/ 45719 w 2237372"/>
              <a:gd name="connsiteY12" fmla="*/ 3012657 h 4259181"/>
              <a:gd name="connsiteX13" fmla="*/ 45719 w 2237372"/>
              <a:gd name="connsiteY13" fmla="*/ 4259181 h 4259181"/>
              <a:gd name="connsiteX14" fmla="*/ 0 w 2237372"/>
              <a:gd name="connsiteY14" fmla="*/ 4259181 h 4259181"/>
              <a:gd name="connsiteX15" fmla="*/ 0 w 2237372"/>
              <a:gd name="connsiteY15" fmla="*/ 2963181 h 4259181"/>
              <a:gd name="connsiteX16" fmla="*/ 2171 w 2237372"/>
              <a:gd name="connsiteY16" fmla="*/ 2963181 h 4259181"/>
              <a:gd name="connsiteX17" fmla="*/ 2171 w 2237372"/>
              <a:gd name="connsiteY17" fmla="*/ 2235199 h 4259181"/>
              <a:gd name="connsiteX18" fmla="*/ 2172 w 2237372"/>
              <a:gd name="connsiteY18" fmla="*/ 2235199 h 4259181"/>
              <a:gd name="connsiteX19" fmla="*/ 2172 w 2237372"/>
              <a:gd name="connsiteY19" fmla="*/ 1117600 h 4259181"/>
              <a:gd name="connsiteX20" fmla="*/ 1119772 w 2237372"/>
              <a:gd name="connsiteY20" fmla="*/ 0 h 425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37372" h="4259181">
                <a:moveTo>
                  <a:pt x="1119772" y="210456"/>
                </a:moveTo>
                <a:cubicBezTo>
                  <a:pt x="618770" y="210456"/>
                  <a:pt x="212628" y="616598"/>
                  <a:pt x="212628" y="1117600"/>
                </a:cubicBezTo>
                <a:cubicBezTo>
                  <a:pt x="212628" y="1618602"/>
                  <a:pt x="618770" y="2024744"/>
                  <a:pt x="1119772" y="2024744"/>
                </a:cubicBezTo>
                <a:cubicBezTo>
                  <a:pt x="1620774" y="2024744"/>
                  <a:pt x="2026916" y="1618602"/>
                  <a:pt x="2026916" y="1117600"/>
                </a:cubicBezTo>
                <a:cubicBezTo>
                  <a:pt x="2026916" y="616598"/>
                  <a:pt x="1620774" y="210456"/>
                  <a:pt x="1119772" y="210456"/>
                </a:cubicBezTo>
                <a:close/>
                <a:moveTo>
                  <a:pt x="1119772" y="0"/>
                </a:moveTo>
                <a:cubicBezTo>
                  <a:pt x="1737005" y="0"/>
                  <a:pt x="2237372" y="500367"/>
                  <a:pt x="2237372" y="1117600"/>
                </a:cubicBezTo>
                <a:cubicBezTo>
                  <a:pt x="2237372" y="1734833"/>
                  <a:pt x="1737005" y="2235200"/>
                  <a:pt x="1119772" y="2235200"/>
                </a:cubicBezTo>
                <a:lnTo>
                  <a:pt x="348247" y="2235200"/>
                </a:lnTo>
                <a:lnTo>
                  <a:pt x="230493" y="2258973"/>
                </a:lnTo>
                <a:cubicBezTo>
                  <a:pt x="121909" y="2304901"/>
                  <a:pt x="45719" y="2412419"/>
                  <a:pt x="45719" y="2537732"/>
                </a:cubicBezTo>
                <a:lnTo>
                  <a:pt x="45719" y="2963181"/>
                </a:lnTo>
                <a:lnTo>
                  <a:pt x="45719" y="3012657"/>
                </a:lnTo>
                <a:lnTo>
                  <a:pt x="45719" y="4259181"/>
                </a:lnTo>
                <a:lnTo>
                  <a:pt x="0" y="4259181"/>
                </a:lnTo>
                <a:lnTo>
                  <a:pt x="0" y="2963181"/>
                </a:lnTo>
                <a:lnTo>
                  <a:pt x="2171" y="2963181"/>
                </a:lnTo>
                <a:lnTo>
                  <a:pt x="2171" y="2235199"/>
                </a:lnTo>
                <a:lnTo>
                  <a:pt x="2172" y="2235199"/>
                </a:lnTo>
                <a:lnTo>
                  <a:pt x="2172" y="1117600"/>
                </a:lnTo>
                <a:cubicBezTo>
                  <a:pt x="2172" y="500367"/>
                  <a:pt x="502539" y="0"/>
                  <a:pt x="1119772" y="0"/>
                </a:cubicBezTo>
                <a:close/>
              </a:path>
            </a:pathLst>
          </a:cu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B615581C-E4AE-4D17-AD20-9E155AB8DB3D}"/>
              </a:ext>
            </a:extLst>
          </p:cNvPr>
          <p:cNvSpPr/>
          <p:nvPr/>
        </p:nvSpPr>
        <p:spPr>
          <a:xfrm>
            <a:off x="1583223" y="4039394"/>
            <a:ext cx="2461194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과거 주가 데이터 분석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83" name="직사각형 82">
            <a:extLst>
              <a:ext uri="{FF2B5EF4-FFF2-40B4-BE49-F238E27FC236}">
                <a16:creationId xmlns:a16="http://schemas.microsoft.com/office/drawing/2014/main" id="{D6A5F738-AD21-4565-97AC-F9E9351A6405}"/>
              </a:ext>
            </a:extLst>
          </p:cNvPr>
          <p:cNvSpPr/>
          <p:nvPr/>
        </p:nvSpPr>
        <p:spPr>
          <a:xfrm>
            <a:off x="1310544" y="3403649"/>
            <a:ext cx="5629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9</a:t>
            </a:r>
            <a:r>
              <a:rPr lang="en-US" altLang="ko-KR" b="1" dirty="0" smtClean="0">
                <a:solidFill>
                  <a:prstClr val="white"/>
                </a:solidFill>
              </a:rPr>
              <a:t>0</a:t>
            </a:r>
            <a:r>
              <a:rPr lang="en-US" altLang="ko-KR" sz="1050" dirty="0" smtClean="0">
                <a:solidFill>
                  <a:prstClr val="white"/>
                </a:solidFill>
              </a:rPr>
              <a:t>%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84" name="원호 83">
            <a:extLst>
              <a:ext uri="{FF2B5EF4-FFF2-40B4-BE49-F238E27FC236}">
                <a16:creationId xmlns:a16="http://schemas.microsoft.com/office/drawing/2014/main" id="{E2163613-3107-47E1-9C46-C5FB7FB0CD81}"/>
              </a:ext>
            </a:extLst>
          </p:cNvPr>
          <p:cNvSpPr/>
          <p:nvPr/>
        </p:nvSpPr>
        <p:spPr>
          <a:xfrm>
            <a:off x="1487712" y="1906809"/>
            <a:ext cx="1814287" cy="1814287"/>
          </a:xfrm>
          <a:prstGeom prst="arc">
            <a:avLst>
              <a:gd name="adj1" fmla="val 7601315"/>
              <a:gd name="adj2" fmla="val 5556572"/>
            </a:avLst>
          </a:prstGeom>
          <a:noFill/>
          <a:ln w="825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2" name="자유형 101">
            <a:extLst>
              <a:ext uri="{FF2B5EF4-FFF2-40B4-BE49-F238E27FC236}">
                <a16:creationId xmlns:a16="http://schemas.microsoft.com/office/drawing/2014/main" id="{0363AEBC-2082-401A-B77D-2F120128FFEB}"/>
              </a:ext>
            </a:extLst>
          </p:cNvPr>
          <p:cNvSpPr/>
          <p:nvPr/>
        </p:nvSpPr>
        <p:spPr>
          <a:xfrm>
            <a:off x="4856484" y="1696356"/>
            <a:ext cx="2237372" cy="4259181"/>
          </a:xfrm>
          <a:custGeom>
            <a:avLst/>
            <a:gdLst>
              <a:gd name="connsiteX0" fmla="*/ 1119772 w 2237372"/>
              <a:gd name="connsiteY0" fmla="*/ 210456 h 4259181"/>
              <a:gd name="connsiteX1" fmla="*/ 212628 w 2237372"/>
              <a:gd name="connsiteY1" fmla="*/ 1117600 h 4259181"/>
              <a:gd name="connsiteX2" fmla="*/ 1119772 w 2237372"/>
              <a:gd name="connsiteY2" fmla="*/ 2024744 h 4259181"/>
              <a:gd name="connsiteX3" fmla="*/ 2026916 w 2237372"/>
              <a:gd name="connsiteY3" fmla="*/ 1117600 h 4259181"/>
              <a:gd name="connsiteX4" fmla="*/ 1119772 w 2237372"/>
              <a:gd name="connsiteY4" fmla="*/ 210456 h 4259181"/>
              <a:gd name="connsiteX5" fmla="*/ 1119772 w 2237372"/>
              <a:gd name="connsiteY5" fmla="*/ 0 h 4259181"/>
              <a:gd name="connsiteX6" fmla="*/ 2237372 w 2237372"/>
              <a:gd name="connsiteY6" fmla="*/ 1117600 h 4259181"/>
              <a:gd name="connsiteX7" fmla="*/ 1119772 w 2237372"/>
              <a:gd name="connsiteY7" fmla="*/ 2235200 h 4259181"/>
              <a:gd name="connsiteX8" fmla="*/ 348247 w 2237372"/>
              <a:gd name="connsiteY8" fmla="*/ 2235200 h 4259181"/>
              <a:gd name="connsiteX9" fmla="*/ 230493 w 2237372"/>
              <a:gd name="connsiteY9" fmla="*/ 2258973 h 4259181"/>
              <a:gd name="connsiteX10" fmla="*/ 45719 w 2237372"/>
              <a:gd name="connsiteY10" fmla="*/ 2537732 h 4259181"/>
              <a:gd name="connsiteX11" fmla="*/ 45719 w 2237372"/>
              <a:gd name="connsiteY11" fmla="*/ 2963181 h 4259181"/>
              <a:gd name="connsiteX12" fmla="*/ 45719 w 2237372"/>
              <a:gd name="connsiteY12" fmla="*/ 3012657 h 4259181"/>
              <a:gd name="connsiteX13" fmla="*/ 45719 w 2237372"/>
              <a:gd name="connsiteY13" fmla="*/ 4259181 h 4259181"/>
              <a:gd name="connsiteX14" fmla="*/ 0 w 2237372"/>
              <a:gd name="connsiteY14" fmla="*/ 4259181 h 4259181"/>
              <a:gd name="connsiteX15" fmla="*/ 0 w 2237372"/>
              <a:gd name="connsiteY15" fmla="*/ 2963181 h 4259181"/>
              <a:gd name="connsiteX16" fmla="*/ 2171 w 2237372"/>
              <a:gd name="connsiteY16" fmla="*/ 2963181 h 4259181"/>
              <a:gd name="connsiteX17" fmla="*/ 2171 w 2237372"/>
              <a:gd name="connsiteY17" fmla="*/ 2235199 h 4259181"/>
              <a:gd name="connsiteX18" fmla="*/ 2172 w 2237372"/>
              <a:gd name="connsiteY18" fmla="*/ 2235199 h 4259181"/>
              <a:gd name="connsiteX19" fmla="*/ 2172 w 2237372"/>
              <a:gd name="connsiteY19" fmla="*/ 1117600 h 4259181"/>
              <a:gd name="connsiteX20" fmla="*/ 1119772 w 2237372"/>
              <a:gd name="connsiteY20" fmla="*/ 0 h 425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37372" h="4259181">
                <a:moveTo>
                  <a:pt x="1119772" y="210456"/>
                </a:moveTo>
                <a:cubicBezTo>
                  <a:pt x="618770" y="210456"/>
                  <a:pt x="212628" y="616598"/>
                  <a:pt x="212628" y="1117600"/>
                </a:cubicBezTo>
                <a:cubicBezTo>
                  <a:pt x="212628" y="1618602"/>
                  <a:pt x="618770" y="2024744"/>
                  <a:pt x="1119772" y="2024744"/>
                </a:cubicBezTo>
                <a:cubicBezTo>
                  <a:pt x="1620774" y="2024744"/>
                  <a:pt x="2026916" y="1618602"/>
                  <a:pt x="2026916" y="1117600"/>
                </a:cubicBezTo>
                <a:cubicBezTo>
                  <a:pt x="2026916" y="616598"/>
                  <a:pt x="1620774" y="210456"/>
                  <a:pt x="1119772" y="210456"/>
                </a:cubicBezTo>
                <a:close/>
                <a:moveTo>
                  <a:pt x="1119772" y="0"/>
                </a:moveTo>
                <a:cubicBezTo>
                  <a:pt x="1737005" y="0"/>
                  <a:pt x="2237372" y="500367"/>
                  <a:pt x="2237372" y="1117600"/>
                </a:cubicBezTo>
                <a:cubicBezTo>
                  <a:pt x="2237372" y="1734833"/>
                  <a:pt x="1737005" y="2235200"/>
                  <a:pt x="1119772" y="2235200"/>
                </a:cubicBezTo>
                <a:lnTo>
                  <a:pt x="348247" y="2235200"/>
                </a:lnTo>
                <a:lnTo>
                  <a:pt x="230493" y="2258973"/>
                </a:lnTo>
                <a:cubicBezTo>
                  <a:pt x="121909" y="2304901"/>
                  <a:pt x="45719" y="2412419"/>
                  <a:pt x="45719" y="2537732"/>
                </a:cubicBezTo>
                <a:lnTo>
                  <a:pt x="45719" y="2963181"/>
                </a:lnTo>
                <a:lnTo>
                  <a:pt x="45719" y="3012657"/>
                </a:lnTo>
                <a:lnTo>
                  <a:pt x="45719" y="4259181"/>
                </a:lnTo>
                <a:lnTo>
                  <a:pt x="0" y="4259181"/>
                </a:lnTo>
                <a:lnTo>
                  <a:pt x="0" y="2963181"/>
                </a:lnTo>
                <a:lnTo>
                  <a:pt x="2171" y="2963181"/>
                </a:lnTo>
                <a:lnTo>
                  <a:pt x="2171" y="2235199"/>
                </a:lnTo>
                <a:lnTo>
                  <a:pt x="2172" y="2235199"/>
                </a:lnTo>
                <a:lnTo>
                  <a:pt x="2172" y="1117600"/>
                </a:lnTo>
                <a:cubicBezTo>
                  <a:pt x="2172" y="500367"/>
                  <a:pt x="502539" y="0"/>
                  <a:pt x="11197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B615581C-E4AE-4D17-AD20-9E155AB8DB3D}"/>
              </a:ext>
            </a:extLst>
          </p:cNvPr>
          <p:cNvSpPr/>
          <p:nvPr/>
        </p:nvSpPr>
        <p:spPr>
          <a:xfrm>
            <a:off x="5163137" y="4049399"/>
            <a:ext cx="2480150" cy="509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보조 지표 분석 및 선정 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2" name="직사각형 91">
            <a:extLst>
              <a:ext uri="{FF2B5EF4-FFF2-40B4-BE49-F238E27FC236}">
                <a16:creationId xmlns:a16="http://schemas.microsoft.com/office/drawing/2014/main" id="{D6A5F738-AD21-4565-97AC-F9E9351A6405}"/>
              </a:ext>
            </a:extLst>
          </p:cNvPr>
          <p:cNvSpPr/>
          <p:nvPr/>
        </p:nvSpPr>
        <p:spPr>
          <a:xfrm>
            <a:off x="4901469" y="3403649"/>
            <a:ext cx="562975" cy="454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 smtClean="0">
                <a:solidFill>
                  <a:prstClr val="white"/>
                </a:solidFill>
              </a:rPr>
              <a:t>70</a:t>
            </a:r>
            <a:r>
              <a:rPr lang="en-US" altLang="ko-KR" sz="1050" dirty="0" smtClean="0">
                <a:solidFill>
                  <a:prstClr val="white"/>
                </a:solidFill>
              </a:rPr>
              <a:t>%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93" name="원호 92">
            <a:extLst>
              <a:ext uri="{FF2B5EF4-FFF2-40B4-BE49-F238E27FC236}">
                <a16:creationId xmlns:a16="http://schemas.microsoft.com/office/drawing/2014/main" id="{E2163613-3107-47E1-9C46-C5FB7FB0CD81}"/>
              </a:ext>
            </a:extLst>
          </p:cNvPr>
          <p:cNvSpPr/>
          <p:nvPr/>
        </p:nvSpPr>
        <p:spPr>
          <a:xfrm>
            <a:off x="5069112" y="1906809"/>
            <a:ext cx="1814287" cy="1814287"/>
          </a:xfrm>
          <a:prstGeom prst="arc">
            <a:avLst>
              <a:gd name="adj1" fmla="val 10116387"/>
              <a:gd name="adj2" fmla="val 5630065"/>
            </a:avLst>
          </a:prstGeom>
          <a:ln w="825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1" name="자유형 100">
            <a:extLst>
              <a:ext uri="{FF2B5EF4-FFF2-40B4-BE49-F238E27FC236}">
                <a16:creationId xmlns:a16="http://schemas.microsoft.com/office/drawing/2014/main" id="{0363AEBC-2082-401A-B77D-2F120128FFEB}"/>
              </a:ext>
            </a:extLst>
          </p:cNvPr>
          <p:cNvSpPr/>
          <p:nvPr/>
        </p:nvSpPr>
        <p:spPr>
          <a:xfrm>
            <a:off x="8437884" y="1696356"/>
            <a:ext cx="2237372" cy="4259181"/>
          </a:xfrm>
          <a:custGeom>
            <a:avLst/>
            <a:gdLst>
              <a:gd name="connsiteX0" fmla="*/ 1119772 w 2237372"/>
              <a:gd name="connsiteY0" fmla="*/ 210456 h 4259181"/>
              <a:gd name="connsiteX1" fmla="*/ 212628 w 2237372"/>
              <a:gd name="connsiteY1" fmla="*/ 1117600 h 4259181"/>
              <a:gd name="connsiteX2" fmla="*/ 1119772 w 2237372"/>
              <a:gd name="connsiteY2" fmla="*/ 2024744 h 4259181"/>
              <a:gd name="connsiteX3" fmla="*/ 2026916 w 2237372"/>
              <a:gd name="connsiteY3" fmla="*/ 1117600 h 4259181"/>
              <a:gd name="connsiteX4" fmla="*/ 1119772 w 2237372"/>
              <a:gd name="connsiteY4" fmla="*/ 210456 h 4259181"/>
              <a:gd name="connsiteX5" fmla="*/ 1119772 w 2237372"/>
              <a:gd name="connsiteY5" fmla="*/ 0 h 4259181"/>
              <a:gd name="connsiteX6" fmla="*/ 2237372 w 2237372"/>
              <a:gd name="connsiteY6" fmla="*/ 1117600 h 4259181"/>
              <a:gd name="connsiteX7" fmla="*/ 1119772 w 2237372"/>
              <a:gd name="connsiteY7" fmla="*/ 2235200 h 4259181"/>
              <a:gd name="connsiteX8" fmla="*/ 348247 w 2237372"/>
              <a:gd name="connsiteY8" fmla="*/ 2235200 h 4259181"/>
              <a:gd name="connsiteX9" fmla="*/ 230493 w 2237372"/>
              <a:gd name="connsiteY9" fmla="*/ 2258973 h 4259181"/>
              <a:gd name="connsiteX10" fmla="*/ 45719 w 2237372"/>
              <a:gd name="connsiteY10" fmla="*/ 2537732 h 4259181"/>
              <a:gd name="connsiteX11" fmla="*/ 45719 w 2237372"/>
              <a:gd name="connsiteY11" fmla="*/ 2963181 h 4259181"/>
              <a:gd name="connsiteX12" fmla="*/ 45719 w 2237372"/>
              <a:gd name="connsiteY12" fmla="*/ 3012657 h 4259181"/>
              <a:gd name="connsiteX13" fmla="*/ 45719 w 2237372"/>
              <a:gd name="connsiteY13" fmla="*/ 4259181 h 4259181"/>
              <a:gd name="connsiteX14" fmla="*/ 0 w 2237372"/>
              <a:gd name="connsiteY14" fmla="*/ 4259181 h 4259181"/>
              <a:gd name="connsiteX15" fmla="*/ 0 w 2237372"/>
              <a:gd name="connsiteY15" fmla="*/ 2963181 h 4259181"/>
              <a:gd name="connsiteX16" fmla="*/ 2171 w 2237372"/>
              <a:gd name="connsiteY16" fmla="*/ 2963181 h 4259181"/>
              <a:gd name="connsiteX17" fmla="*/ 2171 w 2237372"/>
              <a:gd name="connsiteY17" fmla="*/ 2235199 h 4259181"/>
              <a:gd name="connsiteX18" fmla="*/ 2172 w 2237372"/>
              <a:gd name="connsiteY18" fmla="*/ 2235199 h 4259181"/>
              <a:gd name="connsiteX19" fmla="*/ 2172 w 2237372"/>
              <a:gd name="connsiteY19" fmla="*/ 1117600 h 4259181"/>
              <a:gd name="connsiteX20" fmla="*/ 1119772 w 2237372"/>
              <a:gd name="connsiteY20" fmla="*/ 0 h 425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237372" h="4259181">
                <a:moveTo>
                  <a:pt x="1119772" y="210456"/>
                </a:moveTo>
                <a:cubicBezTo>
                  <a:pt x="618770" y="210456"/>
                  <a:pt x="212628" y="616598"/>
                  <a:pt x="212628" y="1117600"/>
                </a:cubicBezTo>
                <a:cubicBezTo>
                  <a:pt x="212628" y="1618602"/>
                  <a:pt x="618770" y="2024744"/>
                  <a:pt x="1119772" y="2024744"/>
                </a:cubicBezTo>
                <a:cubicBezTo>
                  <a:pt x="1620774" y="2024744"/>
                  <a:pt x="2026916" y="1618602"/>
                  <a:pt x="2026916" y="1117600"/>
                </a:cubicBezTo>
                <a:cubicBezTo>
                  <a:pt x="2026916" y="616598"/>
                  <a:pt x="1620774" y="210456"/>
                  <a:pt x="1119772" y="210456"/>
                </a:cubicBezTo>
                <a:close/>
                <a:moveTo>
                  <a:pt x="1119772" y="0"/>
                </a:moveTo>
                <a:cubicBezTo>
                  <a:pt x="1737005" y="0"/>
                  <a:pt x="2237372" y="500367"/>
                  <a:pt x="2237372" y="1117600"/>
                </a:cubicBezTo>
                <a:cubicBezTo>
                  <a:pt x="2237372" y="1734833"/>
                  <a:pt x="1737005" y="2235200"/>
                  <a:pt x="1119772" y="2235200"/>
                </a:cubicBezTo>
                <a:lnTo>
                  <a:pt x="348247" y="2235200"/>
                </a:lnTo>
                <a:lnTo>
                  <a:pt x="230493" y="2258973"/>
                </a:lnTo>
                <a:cubicBezTo>
                  <a:pt x="121909" y="2304901"/>
                  <a:pt x="45719" y="2412419"/>
                  <a:pt x="45719" y="2537732"/>
                </a:cubicBezTo>
                <a:lnTo>
                  <a:pt x="45719" y="2963181"/>
                </a:lnTo>
                <a:lnTo>
                  <a:pt x="45719" y="3012657"/>
                </a:lnTo>
                <a:lnTo>
                  <a:pt x="45719" y="4259181"/>
                </a:lnTo>
                <a:lnTo>
                  <a:pt x="0" y="4259181"/>
                </a:lnTo>
                <a:lnTo>
                  <a:pt x="0" y="2963181"/>
                </a:lnTo>
                <a:lnTo>
                  <a:pt x="2171" y="2963181"/>
                </a:lnTo>
                <a:lnTo>
                  <a:pt x="2171" y="2235199"/>
                </a:lnTo>
                <a:lnTo>
                  <a:pt x="2172" y="2235199"/>
                </a:lnTo>
                <a:lnTo>
                  <a:pt x="2172" y="1117600"/>
                </a:lnTo>
                <a:cubicBezTo>
                  <a:pt x="2172" y="500367"/>
                  <a:pt x="502539" y="0"/>
                  <a:pt x="1119772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6" name="직사각형 95">
            <a:extLst>
              <a:ext uri="{FF2B5EF4-FFF2-40B4-BE49-F238E27FC236}">
                <a16:creationId xmlns:a16="http://schemas.microsoft.com/office/drawing/2014/main" id="{B615581C-E4AE-4D17-AD20-9E155AB8DB3D}"/>
              </a:ext>
            </a:extLst>
          </p:cNvPr>
          <p:cNvSpPr/>
          <p:nvPr/>
        </p:nvSpPr>
        <p:spPr>
          <a:xfrm>
            <a:off x="8680904" y="4039394"/>
            <a:ext cx="24985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BERT </a:t>
            </a:r>
            <a:r>
              <a:rPr lang="ko-KR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뉴스 감성 분석</a:t>
            </a:r>
            <a:endParaRPr lang="en-US" altLang="ko-KR" sz="2000" b="1" dirty="0">
              <a:solidFill>
                <a:schemeClr val="tx1">
                  <a:lumMod val="85000"/>
                  <a:lumOff val="15000"/>
                </a:schemeClr>
              </a:solidFill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D6A5F738-AD21-4565-97AC-F9E9351A6405}"/>
              </a:ext>
            </a:extLst>
          </p:cNvPr>
          <p:cNvSpPr/>
          <p:nvPr/>
        </p:nvSpPr>
        <p:spPr>
          <a:xfrm>
            <a:off x="8482869" y="3403649"/>
            <a:ext cx="562975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prstClr val="white"/>
                </a:solidFill>
              </a:rPr>
              <a:t>3</a:t>
            </a:r>
            <a:r>
              <a:rPr lang="en-US" altLang="ko-KR" b="1" dirty="0" smtClean="0">
                <a:solidFill>
                  <a:prstClr val="white"/>
                </a:solidFill>
              </a:rPr>
              <a:t>0</a:t>
            </a:r>
            <a:r>
              <a:rPr lang="en-US" altLang="ko-KR" sz="1050" dirty="0" smtClean="0">
                <a:solidFill>
                  <a:prstClr val="white"/>
                </a:solidFill>
              </a:rPr>
              <a:t>%</a:t>
            </a:r>
            <a:endParaRPr lang="en-US" altLang="ko-KR" dirty="0">
              <a:solidFill>
                <a:prstClr val="white"/>
              </a:solidFill>
            </a:endParaRPr>
          </a:p>
        </p:txBody>
      </p:sp>
      <p:sp>
        <p:nvSpPr>
          <p:cNvPr id="100" name="원호 99">
            <a:extLst>
              <a:ext uri="{FF2B5EF4-FFF2-40B4-BE49-F238E27FC236}">
                <a16:creationId xmlns:a16="http://schemas.microsoft.com/office/drawing/2014/main" id="{E2163613-3107-47E1-9C46-C5FB7FB0CD81}"/>
              </a:ext>
            </a:extLst>
          </p:cNvPr>
          <p:cNvSpPr/>
          <p:nvPr/>
        </p:nvSpPr>
        <p:spPr>
          <a:xfrm>
            <a:off x="8650512" y="1906809"/>
            <a:ext cx="1814287" cy="1814287"/>
          </a:xfrm>
          <a:prstGeom prst="arc">
            <a:avLst>
              <a:gd name="adj1" fmla="val 983433"/>
              <a:gd name="adj2" fmla="val 5630065"/>
            </a:avLst>
          </a:prstGeom>
          <a:ln w="82550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5-2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진행 현황 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: Sprint 1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480" y="2360262"/>
            <a:ext cx="907380" cy="90738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3044" y="2333801"/>
            <a:ext cx="960301" cy="96030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44" y="2300777"/>
            <a:ext cx="1021375" cy="10213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83224" y="4593392"/>
            <a:ext cx="21996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및 전처리</a:t>
            </a: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기업 패턴 분류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주가 예측 모델링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199732" y="4593392"/>
            <a:ext cx="214834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 탐색 및 조사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분석 및 전처리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보조지표 생성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8764356" y="4564196"/>
            <a:ext cx="275748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뉴스 데이터 </a:t>
            </a:r>
            <a:r>
              <a:rPr lang="ko-KR" altLang="en-US" sz="1600" dirty="0" err="1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크롤링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빅데이터 플랫폼 구축 및 활용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전처리</a:t>
            </a:r>
            <a:endParaRPr lang="en-US" altLang="ko-KR" sz="1600" dirty="0" smtClean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1255720" y="98839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30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1787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5-1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향후 계획 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: Sprint 2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11302855" y="988392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5756359" y="2184926"/>
            <a:ext cx="5432539" cy="3610937"/>
            <a:chOff x="5823181" y="2202338"/>
            <a:chExt cx="5432539" cy="3610937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23181" y="2917996"/>
              <a:ext cx="5432539" cy="2895279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6528943" y="2306552"/>
              <a:ext cx="202170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dirty="0" smtClean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감성 사전 구축</a:t>
              </a:r>
              <a:endParaRPr lang="ko-KR" altLang="en-US" sz="24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2435" y="2202338"/>
              <a:ext cx="565879" cy="565879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10636636" y="3132366"/>
              <a:ext cx="579119" cy="941070"/>
            </a:xfrm>
            <a:prstGeom prst="rect">
              <a:avLst/>
            </a:prstGeom>
            <a:solidFill>
              <a:schemeClr val="tx2">
                <a:lumMod val="60000"/>
                <a:lumOff val="4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10636635" y="4831626"/>
              <a:ext cx="579119" cy="941070"/>
            </a:xfrm>
            <a:prstGeom prst="rect">
              <a:avLst/>
            </a:prstGeom>
            <a:solidFill>
              <a:srgbClr val="FF6969">
                <a:alpha val="2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직사각형 33"/>
            <p:cNvSpPr/>
            <p:nvPr/>
          </p:nvSpPr>
          <p:spPr>
            <a:xfrm>
              <a:off x="10636634" y="4073436"/>
              <a:ext cx="579119" cy="758190"/>
            </a:xfrm>
            <a:prstGeom prst="rect">
              <a:avLst/>
            </a:prstGeom>
            <a:solidFill>
              <a:schemeClr val="accent4">
                <a:lumMod val="60000"/>
                <a:lumOff val="40000"/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1310909" y="1714033"/>
            <a:ext cx="3036029" cy="4058663"/>
            <a:chOff x="1189114" y="1707894"/>
            <a:chExt cx="3036029" cy="4058663"/>
          </a:xfrm>
        </p:grpSpPr>
        <p:sp>
          <p:nvSpPr>
            <p:cNvPr id="11" name="모서리가 둥근 직사각형 10"/>
            <p:cNvSpPr/>
            <p:nvPr/>
          </p:nvSpPr>
          <p:spPr>
            <a:xfrm>
              <a:off x="1232782" y="2552943"/>
              <a:ext cx="2992361" cy="3213614"/>
            </a:xfrm>
            <a:prstGeom prst="roundRect">
              <a:avLst/>
            </a:prstGeom>
            <a:noFill/>
            <a:ln w="57150">
              <a:solidFill>
                <a:schemeClr val="bg1">
                  <a:lumMod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/>
            <p:cNvSpPr/>
            <p:nvPr/>
          </p:nvSpPr>
          <p:spPr>
            <a:xfrm>
              <a:off x="1290217" y="2077137"/>
              <a:ext cx="2505075" cy="9921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40" name="그림 39"/>
            <p:cNvPicPr>
              <a:picLocks noChangeAspect="1"/>
            </p:cNvPicPr>
            <p:nvPr/>
          </p:nvPicPr>
          <p:blipFill rotWithShape="1">
            <a:blip r:embed="rId6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colorTemperature colorTemp="53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7979"/>
            <a:stretch/>
          </p:blipFill>
          <p:spPr>
            <a:xfrm>
              <a:off x="1602227" y="4445088"/>
              <a:ext cx="2295423" cy="96456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9114" y="1707894"/>
              <a:ext cx="2552700" cy="1701800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9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964"/>
            <a:stretch/>
          </p:blipFill>
          <p:spPr>
            <a:xfrm>
              <a:off x="1581252" y="3060583"/>
              <a:ext cx="2295423" cy="1378067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2811800" y="3764860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상승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775248" y="4793816"/>
              <a:ext cx="6479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>
                  <a:solidFill>
                    <a:srgbClr val="FF0000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R&amp;D</a:t>
              </a:r>
              <a:endParaRPr lang="ko-KR" altLang="en-US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38102" y="3949526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5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하락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696106" y="4819547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5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부진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969696" y="4381621"/>
              <a:ext cx="604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solidFill>
                    <a:schemeClr val="accent5">
                      <a:lumMod val="7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저조</a:t>
              </a:r>
              <a:endParaRPr lang="ko-KR" altLang="en-US" dirty="0">
                <a:solidFill>
                  <a:schemeClr val="accent5">
                    <a:lumMod val="7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388" y="4082270"/>
            <a:ext cx="375096" cy="37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58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직사각형 19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5-1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향후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계획 </a:t>
            </a:r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서비스 구현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257801" y="1198417"/>
            <a:ext cx="2505495" cy="1784762"/>
            <a:chOff x="271101" y="2965560"/>
            <a:chExt cx="2505495" cy="1784762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D6A5F738-AD21-4565-97AC-F9E9351A6405}"/>
                </a:ext>
              </a:extLst>
            </p:cNvPr>
            <p:cNvSpPr/>
            <p:nvPr/>
          </p:nvSpPr>
          <p:spPr>
            <a:xfrm>
              <a:off x="1320069" y="3403649"/>
              <a:ext cx="562975" cy="45429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b="1" dirty="0" smtClean="0">
                  <a:solidFill>
                    <a:prstClr val="white"/>
                  </a:solidFill>
                </a:rPr>
                <a:t>80</a:t>
              </a:r>
              <a:r>
                <a:rPr lang="en-US" altLang="ko-KR" sz="1050" dirty="0" smtClean="0">
                  <a:solidFill>
                    <a:prstClr val="white"/>
                  </a:solidFill>
                </a:rPr>
                <a:t>%</a:t>
              </a:r>
              <a:endParaRPr lang="en-US" altLang="ko-KR" dirty="0">
                <a:solidFill>
                  <a:prstClr val="white"/>
                </a:solidFill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271101" y="2965560"/>
              <a:ext cx="2505495" cy="1784762"/>
              <a:chOff x="4036707" y="2000250"/>
              <a:chExt cx="2505495" cy="1784762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292"/>
              <a:stretch/>
            </p:blipFill>
            <p:spPr>
              <a:xfrm>
                <a:off x="5005633" y="2000250"/>
                <a:ext cx="1536569" cy="1784762"/>
              </a:xfrm>
              <a:prstGeom prst="rect">
                <a:avLst/>
              </a:prstGeom>
            </p:spPr>
          </p:pic>
          <p:pic>
            <p:nvPicPr>
              <p:cNvPr id="8" name="그림 7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115" r="68120"/>
              <a:stretch/>
            </p:blipFill>
            <p:spPr>
              <a:xfrm>
                <a:off x="4036707" y="2000250"/>
                <a:ext cx="1016316" cy="1784762"/>
              </a:xfrm>
              <a:prstGeom prst="rect">
                <a:avLst/>
              </a:prstGeom>
            </p:spPr>
          </p:pic>
        </p:grpSp>
        <p:sp>
          <p:nvSpPr>
            <p:cNvPr id="4" name="TextBox 3"/>
            <p:cNvSpPr txBox="1"/>
            <p:nvPr/>
          </p:nvSpPr>
          <p:spPr>
            <a:xfrm>
              <a:off x="580048" y="3688664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삼성전자</a:t>
              </a:r>
              <a:endPara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4" t="19307" r="14151" b="19646"/>
          <a:stretch/>
        </p:blipFill>
        <p:spPr>
          <a:xfrm>
            <a:off x="470152" y="3390778"/>
            <a:ext cx="3614711" cy="2361786"/>
          </a:xfrm>
          <a:prstGeom prst="rect">
            <a:avLst/>
          </a:prstGeom>
          <a:ln w="19050">
            <a:noFill/>
          </a:ln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4" t="19307" r="14151" b="19646"/>
          <a:stretch/>
        </p:blipFill>
        <p:spPr>
          <a:xfrm>
            <a:off x="4282783" y="3390778"/>
            <a:ext cx="3614711" cy="2361786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974" t="19307" r="14151" b="19646"/>
          <a:stretch/>
        </p:blipFill>
        <p:spPr>
          <a:xfrm>
            <a:off x="8095414" y="3390777"/>
            <a:ext cx="3614712" cy="2361787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1518313" y="2936498"/>
            <a:ext cx="16674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주가 값 예측 </a:t>
            </a:r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046422" y="2936498"/>
            <a:ext cx="20874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주가 변동성 예측 </a:t>
            </a:r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8964051" y="2936498"/>
            <a:ext cx="18774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en-US" altLang="ko-KR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뉴스 감성 분석 </a:t>
            </a:r>
            <a:r>
              <a:rPr lang="en-US" altLang="ko-KR" sz="2000" dirty="0" smtClean="0"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lang="ko-KR" altLang="en-US" sz="2000" dirty="0"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663038" y="3767722"/>
            <a:ext cx="3377994" cy="1241448"/>
            <a:chOff x="754380" y="3260610"/>
            <a:chExt cx="3377994" cy="1241448"/>
          </a:xfrm>
        </p:grpSpPr>
        <p:sp>
          <p:nvSpPr>
            <p:cNvPr id="10" name="자유형 9"/>
            <p:cNvSpPr/>
            <p:nvPr/>
          </p:nvSpPr>
          <p:spPr>
            <a:xfrm rot="3242400">
              <a:off x="1191699" y="3357649"/>
              <a:ext cx="610711" cy="1485349"/>
            </a:xfrm>
            <a:custGeom>
              <a:avLst/>
              <a:gdLst>
                <a:gd name="connsiteX0" fmla="*/ 49773 w 1024550"/>
                <a:gd name="connsiteY0" fmla="*/ 2201333 h 2201333"/>
                <a:gd name="connsiteX1" fmla="*/ 109040 w 1024550"/>
                <a:gd name="connsiteY1" fmla="*/ 1905000 h 2201333"/>
                <a:gd name="connsiteX2" fmla="*/ 1014973 w 1024550"/>
                <a:gd name="connsiteY2" fmla="*/ 1828800 h 2201333"/>
                <a:gd name="connsiteX3" fmla="*/ 608573 w 1024550"/>
                <a:gd name="connsiteY3" fmla="*/ 1320800 h 2201333"/>
                <a:gd name="connsiteX4" fmla="*/ 998040 w 1024550"/>
                <a:gd name="connsiteY4" fmla="*/ 1312333 h 2201333"/>
                <a:gd name="connsiteX5" fmla="*/ 600107 w 1024550"/>
                <a:gd name="connsiteY5" fmla="*/ 804333 h 2201333"/>
                <a:gd name="connsiteX6" fmla="*/ 633973 w 1024550"/>
                <a:gd name="connsiteY6" fmla="*/ 474133 h 2201333"/>
                <a:gd name="connsiteX7" fmla="*/ 608573 w 1024550"/>
                <a:gd name="connsiteY7" fmla="*/ 101600 h 2201333"/>
                <a:gd name="connsiteX8" fmla="*/ 718640 w 1024550"/>
                <a:gd name="connsiteY8" fmla="*/ 16933 h 2201333"/>
                <a:gd name="connsiteX9" fmla="*/ 769440 w 1024550"/>
                <a:gd name="connsiteY9" fmla="*/ 0 h 22013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4550" h="2201333">
                  <a:moveTo>
                    <a:pt x="49773" y="2201333"/>
                  </a:moveTo>
                  <a:cubicBezTo>
                    <a:pt x="-1027" y="2084211"/>
                    <a:pt x="-51827" y="1967089"/>
                    <a:pt x="109040" y="1905000"/>
                  </a:cubicBezTo>
                  <a:cubicBezTo>
                    <a:pt x="269907" y="1842911"/>
                    <a:pt x="931718" y="1926167"/>
                    <a:pt x="1014973" y="1828800"/>
                  </a:cubicBezTo>
                  <a:cubicBezTo>
                    <a:pt x="1098229" y="1731433"/>
                    <a:pt x="611395" y="1406878"/>
                    <a:pt x="608573" y="1320800"/>
                  </a:cubicBezTo>
                  <a:cubicBezTo>
                    <a:pt x="605751" y="1234722"/>
                    <a:pt x="999451" y="1398411"/>
                    <a:pt x="998040" y="1312333"/>
                  </a:cubicBezTo>
                  <a:cubicBezTo>
                    <a:pt x="996629" y="1226255"/>
                    <a:pt x="660785" y="944033"/>
                    <a:pt x="600107" y="804333"/>
                  </a:cubicBezTo>
                  <a:cubicBezTo>
                    <a:pt x="539429" y="664633"/>
                    <a:pt x="632562" y="591255"/>
                    <a:pt x="633973" y="474133"/>
                  </a:cubicBezTo>
                  <a:cubicBezTo>
                    <a:pt x="635384" y="357011"/>
                    <a:pt x="594462" y="177800"/>
                    <a:pt x="608573" y="101600"/>
                  </a:cubicBezTo>
                  <a:cubicBezTo>
                    <a:pt x="622684" y="25400"/>
                    <a:pt x="691829" y="33866"/>
                    <a:pt x="718640" y="16933"/>
                  </a:cubicBezTo>
                  <a:cubicBezTo>
                    <a:pt x="745451" y="0"/>
                    <a:pt x="757445" y="0"/>
                    <a:pt x="769440" y="0"/>
                  </a:cubicBezTo>
                </a:path>
              </a:pathLst>
            </a:custGeom>
            <a:noFill/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2429918" y="3931804"/>
              <a:ext cx="76200" cy="81386"/>
            </a:xfrm>
            <a:prstGeom prst="ellipse">
              <a:avLst/>
            </a:prstGeom>
            <a:solidFill>
              <a:srgbClr val="69B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2246839" y="4031011"/>
              <a:ext cx="45717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5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7" name="타원 26"/>
            <p:cNvSpPr/>
            <p:nvPr/>
          </p:nvSpPr>
          <p:spPr>
            <a:xfrm>
              <a:off x="2928786" y="3678708"/>
              <a:ext cx="76200" cy="81386"/>
            </a:xfrm>
            <a:prstGeom prst="ellipse">
              <a:avLst/>
            </a:prstGeom>
            <a:solidFill>
              <a:srgbClr val="EF5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2725596" y="3341337"/>
              <a:ext cx="5661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20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9" name="타원 28"/>
            <p:cNvSpPr/>
            <p:nvPr/>
          </p:nvSpPr>
          <p:spPr>
            <a:xfrm>
              <a:off x="3280136" y="4095074"/>
              <a:ext cx="76200" cy="81386"/>
            </a:xfrm>
            <a:prstGeom prst="ellipse">
              <a:avLst/>
            </a:prstGeom>
            <a:solidFill>
              <a:srgbClr val="69B1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054722" y="4194281"/>
              <a:ext cx="5661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60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31" name="타원 30"/>
            <p:cNvSpPr/>
            <p:nvPr/>
          </p:nvSpPr>
          <p:spPr>
            <a:xfrm>
              <a:off x="3668846" y="3606447"/>
              <a:ext cx="76200" cy="81386"/>
            </a:xfrm>
            <a:prstGeom prst="ellipse">
              <a:avLst/>
            </a:prstGeom>
            <a:solidFill>
              <a:srgbClr val="EF526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457189" y="3260610"/>
              <a:ext cx="67518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120</a:t>
              </a:r>
              <a:r>
                <a:rPr lang="ko-KR" altLang="en-US" sz="1400" dirty="0" smtClean="0">
                  <a:solidFill>
                    <a:schemeClr val="bg2">
                      <a:lumMod val="25000"/>
                    </a:schemeClr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일</a:t>
              </a:r>
              <a:endParaRPr lang="ko-KR" altLang="en-US" sz="1400" dirty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5239297" y="5140855"/>
            <a:ext cx="4571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5798675" y="5139828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6413846" y="5139827"/>
            <a:ext cx="56618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60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980027" y="5136824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120</a:t>
            </a:r>
            <a:r>
              <a:rPr lang="ko-KR" altLang="en-US" sz="14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</a:t>
            </a:r>
            <a:endParaRPr lang="ko-KR" altLang="en-US" sz="14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496089" y="3906222"/>
            <a:ext cx="5052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371382" y="4345018"/>
            <a:ext cx="780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MACD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496089" y="4780670"/>
            <a:ext cx="5068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RSI</a:t>
            </a:r>
            <a:endParaRPr lang="ko-KR" altLang="en-US" sz="1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6" b="30353"/>
          <a:stretch/>
        </p:blipFill>
        <p:spPr>
          <a:xfrm rot="10800000">
            <a:off x="5300167" y="3956495"/>
            <a:ext cx="188933" cy="238450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6" b="30353"/>
          <a:stretch/>
        </p:blipFill>
        <p:spPr>
          <a:xfrm rot="10800000">
            <a:off x="5936510" y="3961648"/>
            <a:ext cx="188933" cy="238450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6" b="30353"/>
          <a:stretch/>
        </p:blipFill>
        <p:spPr>
          <a:xfrm rot="10800000">
            <a:off x="6573233" y="3956274"/>
            <a:ext cx="188933" cy="238450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6" b="30353"/>
          <a:stretch/>
        </p:blipFill>
        <p:spPr>
          <a:xfrm rot="10800000">
            <a:off x="7206874" y="3960097"/>
            <a:ext cx="188933" cy="238450"/>
          </a:xfrm>
          <a:prstGeom prst="rect">
            <a:avLst/>
          </a:prstGeom>
        </p:spPr>
      </p:pic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6" b="30353"/>
          <a:stretch/>
        </p:blipFill>
        <p:spPr>
          <a:xfrm rot="10800000">
            <a:off x="5303443" y="4395070"/>
            <a:ext cx="188933" cy="23845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7" r="44865"/>
          <a:stretch/>
        </p:blipFill>
        <p:spPr>
          <a:xfrm rot="10800000">
            <a:off x="5970377" y="4395070"/>
            <a:ext cx="199340" cy="238450"/>
          </a:xfrm>
          <a:prstGeom prst="rect">
            <a:avLst/>
          </a:prstGeom>
        </p:spPr>
      </p:pic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6" b="30353"/>
          <a:stretch/>
        </p:blipFill>
        <p:spPr>
          <a:xfrm rot="10800000">
            <a:off x="6573233" y="4395070"/>
            <a:ext cx="188933" cy="238450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7" r="44865"/>
          <a:stretch/>
        </p:blipFill>
        <p:spPr>
          <a:xfrm rot="10800000">
            <a:off x="5332790" y="4811130"/>
            <a:ext cx="199340" cy="238450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7" r="44865"/>
          <a:stretch/>
        </p:blipFill>
        <p:spPr>
          <a:xfrm rot="10800000">
            <a:off x="5974525" y="4811130"/>
            <a:ext cx="199340" cy="23845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7" r="44865"/>
          <a:stretch/>
        </p:blipFill>
        <p:spPr>
          <a:xfrm rot="10800000">
            <a:off x="6613996" y="4811131"/>
            <a:ext cx="199340" cy="238450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816" b="30353"/>
          <a:stretch/>
        </p:blipFill>
        <p:spPr>
          <a:xfrm rot="10800000">
            <a:off x="7204406" y="4815421"/>
            <a:ext cx="188933" cy="23845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47" r="44865"/>
          <a:stretch/>
        </p:blipFill>
        <p:spPr>
          <a:xfrm rot="10800000">
            <a:off x="7230160" y="4403080"/>
            <a:ext cx="199340" cy="238450"/>
          </a:xfrm>
          <a:prstGeom prst="rect">
            <a:avLst/>
          </a:prstGeom>
        </p:spPr>
      </p:pic>
      <p:grpSp>
        <p:nvGrpSpPr>
          <p:cNvPr id="68" name="그룹 67"/>
          <p:cNvGrpSpPr/>
          <p:nvPr/>
        </p:nvGrpSpPr>
        <p:grpSpPr>
          <a:xfrm>
            <a:off x="8782330" y="3797825"/>
            <a:ext cx="944349" cy="1671389"/>
            <a:chOff x="8652302" y="3511693"/>
            <a:chExt cx="944349" cy="1671389"/>
          </a:xfrm>
        </p:grpSpPr>
        <p:grpSp>
          <p:nvGrpSpPr>
            <p:cNvPr id="52" name="그룹 51"/>
            <p:cNvGrpSpPr/>
            <p:nvPr/>
          </p:nvGrpSpPr>
          <p:grpSpPr>
            <a:xfrm>
              <a:off x="8652302" y="3511693"/>
              <a:ext cx="944349" cy="459915"/>
              <a:chOff x="8342201" y="3552524"/>
              <a:chExt cx="944349" cy="459915"/>
            </a:xfrm>
          </p:grpSpPr>
          <p:pic>
            <p:nvPicPr>
              <p:cNvPr id="15" name="그림 1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201" y="3552524"/>
                <a:ext cx="386625" cy="386625"/>
              </a:xfrm>
              <a:prstGeom prst="rect">
                <a:avLst/>
              </a:prstGeom>
            </p:spPr>
          </p:pic>
          <p:sp>
            <p:nvSpPr>
              <p:cNvPr id="53" name="TextBox 52"/>
              <p:cNvSpPr txBox="1"/>
              <p:nvPr/>
            </p:nvSpPr>
            <p:spPr>
              <a:xfrm>
                <a:off x="8441447" y="3673885"/>
                <a:ext cx="8451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News1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5" name="그룹 54"/>
            <p:cNvGrpSpPr/>
            <p:nvPr/>
          </p:nvGrpSpPr>
          <p:grpSpPr>
            <a:xfrm>
              <a:off x="8652302" y="4119514"/>
              <a:ext cx="944349" cy="459915"/>
              <a:chOff x="8342201" y="3552524"/>
              <a:chExt cx="944349" cy="459915"/>
            </a:xfrm>
          </p:grpSpPr>
          <p:pic>
            <p:nvPicPr>
              <p:cNvPr id="56" name="그림 5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201" y="3552524"/>
                <a:ext cx="386625" cy="386625"/>
              </a:xfrm>
              <a:prstGeom prst="rect">
                <a:avLst/>
              </a:prstGeom>
            </p:spPr>
          </p:pic>
          <p:sp>
            <p:nvSpPr>
              <p:cNvPr id="57" name="TextBox 56"/>
              <p:cNvSpPr txBox="1"/>
              <p:nvPr/>
            </p:nvSpPr>
            <p:spPr>
              <a:xfrm>
                <a:off x="8441447" y="3673885"/>
                <a:ext cx="8451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News2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  <p:grpSp>
          <p:nvGrpSpPr>
            <p:cNvPr id="58" name="그룹 57"/>
            <p:cNvGrpSpPr/>
            <p:nvPr/>
          </p:nvGrpSpPr>
          <p:grpSpPr>
            <a:xfrm>
              <a:off x="8652302" y="4723167"/>
              <a:ext cx="944349" cy="459915"/>
              <a:chOff x="8342201" y="3552524"/>
              <a:chExt cx="944349" cy="459915"/>
            </a:xfrm>
          </p:grpSpPr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42201" y="3552524"/>
                <a:ext cx="386625" cy="386625"/>
              </a:xfrm>
              <a:prstGeom prst="rect">
                <a:avLst/>
              </a:prstGeom>
            </p:spPr>
          </p:pic>
          <p:sp>
            <p:nvSpPr>
              <p:cNvPr id="60" name="TextBox 59"/>
              <p:cNvSpPr txBox="1"/>
              <p:nvPr/>
            </p:nvSpPr>
            <p:spPr>
              <a:xfrm>
                <a:off x="8441447" y="3673885"/>
                <a:ext cx="84510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 smtClean="0">
                    <a:solidFill>
                      <a:schemeClr val="bg2">
                        <a:lumMod val="25000"/>
                      </a:schemeClr>
                    </a:solidFill>
                    <a:latin typeface="나눔스퀘어 ExtraBold" panose="020B0600000101010101" pitchFamily="50" charset="-127"/>
                    <a:ea typeface="나눔스퀘어 ExtraBold" panose="020B0600000101010101" pitchFamily="50" charset="-127"/>
                  </a:rPr>
                  <a:t>News3</a:t>
                </a:r>
                <a:endParaRPr lang="ko-KR" altLang="en-US" sz="1600" dirty="0">
                  <a:solidFill>
                    <a:schemeClr val="bg2">
                      <a:lumMod val="25000"/>
                    </a:scheme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endParaRPr>
              </a:p>
            </p:txBody>
          </p:sp>
        </p:grpSp>
      </p:grpSp>
      <p:pic>
        <p:nvPicPr>
          <p:cNvPr id="62" name="그림 61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77" b="65061"/>
          <a:stretch/>
        </p:blipFill>
        <p:spPr>
          <a:xfrm>
            <a:off x="1314681" y="5592267"/>
            <a:ext cx="3771507" cy="3411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087950" y="5583287"/>
            <a:ext cx="219483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LSTM + AutoEncoder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20" t="18123" r="13720" b="64938"/>
          <a:stretch/>
        </p:blipFill>
        <p:spPr>
          <a:xfrm>
            <a:off x="6547816" y="5568458"/>
            <a:ext cx="1564025" cy="39446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588256" y="5583287"/>
            <a:ext cx="1465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Classification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91" t="41482" b="41481"/>
          <a:stretch/>
        </p:blipFill>
        <p:spPr>
          <a:xfrm flipV="1">
            <a:off x="11175607" y="5557886"/>
            <a:ext cx="893054" cy="3729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220037" y="5583287"/>
            <a:ext cx="6880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BERT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5357114" y="1924457"/>
            <a:ext cx="1622913" cy="341557"/>
          </a:xfrm>
          <a:prstGeom prst="rect">
            <a:avLst/>
          </a:prstGeom>
          <a:noFill/>
          <a:ln w="57150">
            <a:solidFill>
              <a:srgbClr val="383A3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7" name="그룹 66"/>
          <p:cNvGrpSpPr/>
          <p:nvPr/>
        </p:nvGrpSpPr>
        <p:grpSpPr>
          <a:xfrm>
            <a:off x="10280517" y="3772435"/>
            <a:ext cx="559207" cy="494771"/>
            <a:chOff x="10112245" y="3456632"/>
            <a:chExt cx="559207" cy="494771"/>
          </a:xfrm>
        </p:grpSpPr>
        <p:pic>
          <p:nvPicPr>
            <p:cNvPr id="65" name="그림 6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4167" r="54514"/>
            <a:stretch/>
          </p:blipFill>
          <p:spPr>
            <a:xfrm>
              <a:off x="10112245" y="3537358"/>
              <a:ext cx="410908" cy="414045"/>
            </a:xfrm>
            <a:prstGeom prst="rect">
              <a:avLst/>
            </a:prstGeom>
          </p:spPr>
        </p:pic>
        <p:sp>
          <p:nvSpPr>
            <p:cNvPr id="66" name="타원 65"/>
            <p:cNvSpPr/>
            <p:nvPr/>
          </p:nvSpPr>
          <p:spPr>
            <a:xfrm>
              <a:off x="10457105" y="3456632"/>
              <a:ext cx="214347" cy="156436"/>
            </a:xfrm>
            <a:prstGeom prst="ellipse">
              <a:avLst/>
            </a:prstGeom>
            <a:solidFill>
              <a:srgbClr val="FFFD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0" name="그룹 69"/>
          <p:cNvGrpSpPr/>
          <p:nvPr/>
        </p:nvGrpSpPr>
        <p:grpSpPr>
          <a:xfrm>
            <a:off x="10280517" y="4395078"/>
            <a:ext cx="559207" cy="494771"/>
            <a:chOff x="10112245" y="3456632"/>
            <a:chExt cx="559207" cy="494771"/>
          </a:xfrm>
        </p:grpSpPr>
        <p:pic>
          <p:nvPicPr>
            <p:cNvPr id="71" name="그림 70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96" t="56979" r="-782" b="-2812"/>
            <a:stretch/>
          </p:blipFill>
          <p:spPr>
            <a:xfrm>
              <a:off x="10112245" y="3537358"/>
              <a:ext cx="410908" cy="414045"/>
            </a:xfrm>
            <a:prstGeom prst="rect">
              <a:avLst/>
            </a:prstGeom>
          </p:spPr>
        </p:pic>
        <p:sp>
          <p:nvSpPr>
            <p:cNvPr id="72" name="타원 71"/>
            <p:cNvSpPr/>
            <p:nvPr/>
          </p:nvSpPr>
          <p:spPr>
            <a:xfrm>
              <a:off x="10457105" y="3456632"/>
              <a:ext cx="214347" cy="156436"/>
            </a:xfrm>
            <a:prstGeom prst="ellipse">
              <a:avLst/>
            </a:prstGeom>
            <a:solidFill>
              <a:srgbClr val="FFFD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3" name="그룹 72"/>
          <p:cNvGrpSpPr/>
          <p:nvPr/>
        </p:nvGrpSpPr>
        <p:grpSpPr>
          <a:xfrm>
            <a:off x="10283634" y="4990529"/>
            <a:ext cx="559207" cy="494771"/>
            <a:chOff x="10112245" y="3456632"/>
            <a:chExt cx="559207" cy="494771"/>
          </a:xfrm>
        </p:grpSpPr>
        <p:pic>
          <p:nvPicPr>
            <p:cNvPr id="74" name="그림 73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296" t="56979" r="-782" b="-2812"/>
            <a:stretch/>
          </p:blipFill>
          <p:spPr>
            <a:xfrm>
              <a:off x="10112245" y="3537358"/>
              <a:ext cx="410908" cy="414045"/>
            </a:xfrm>
            <a:prstGeom prst="rect">
              <a:avLst/>
            </a:prstGeom>
          </p:spPr>
        </p:pic>
        <p:sp>
          <p:nvSpPr>
            <p:cNvPr id="75" name="타원 74"/>
            <p:cNvSpPr/>
            <p:nvPr/>
          </p:nvSpPr>
          <p:spPr>
            <a:xfrm>
              <a:off x="10457105" y="3456632"/>
              <a:ext cx="214347" cy="156436"/>
            </a:xfrm>
            <a:prstGeom prst="ellipse">
              <a:avLst/>
            </a:prstGeom>
            <a:solidFill>
              <a:srgbClr val="FFFDD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76" name="그림 75"/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77" name="TextBox 76"/>
          <p:cNvSpPr txBox="1"/>
          <p:nvPr/>
        </p:nvSpPr>
        <p:spPr>
          <a:xfrm>
            <a:off x="11293428" y="988392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1824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47" b="64875"/>
          <a:stretch/>
        </p:blipFill>
        <p:spPr>
          <a:xfrm flipV="1">
            <a:off x="7590502" y="5600125"/>
            <a:ext cx="1160207" cy="36966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169335" y="715775"/>
            <a:ext cx="5088465" cy="830997"/>
            <a:chOff x="169335" y="715775"/>
            <a:chExt cx="5088465" cy="830997"/>
          </a:xfrm>
        </p:grpSpPr>
        <p:sp>
          <p:nvSpPr>
            <p:cNvPr id="5" name="직사각형 4"/>
            <p:cNvSpPr/>
            <p:nvPr/>
          </p:nvSpPr>
          <p:spPr>
            <a:xfrm>
              <a:off x="169335" y="809626"/>
              <a:ext cx="135466" cy="704850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400049" y="715775"/>
              <a:ext cx="485775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1-1</a:t>
              </a:r>
              <a:endPara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2800" dirty="0" smtClean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나눔명조" panose="02020603020101020101" pitchFamily="18" charset="-127"/>
                  <a:ea typeface="나눔명조" panose="02020603020101020101" pitchFamily="18" charset="-127"/>
                </a:rPr>
                <a:t>비즈니스 현황</a:t>
              </a:r>
              <a:endParaRPr lang="ko-KR" altLang="en-US" sz="28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1980165" y="5563526"/>
            <a:ext cx="3342146" cy="78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30000"/>
              </a:lnSpc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2007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 이후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국내 주식 시장에 대한 관심은 꾸준히 증가해 왔다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78" r="47653" b="17893"/>
          <a:stretch/>
        </p:blipFill>
        <p:spPr>
          <a:xfrm>
            <a:off x="1474571" y="1914851"/>
            <a:ext cx="4353334" cy="363223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497" t="8460" b="17893"/>
          <a:stretch/>
        </p:blipFill>
        <p:spPr>
          <a:xfrm>
            <a:off x="6515730" y="1914851"/>
            <a:ext cx="3936692" cy="36486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082" r="50504" b="61925"/>
          <a:stretch/>
        </p:blipFill>
        <p:spPr>
          <a:xfrm>
            <a:off x="8522627" y="5563526"/>
            <a:ext cx="954458" cy="45249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64877" y="5563526"/>
            <a:ext cx="3793143" cy="81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▸ 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2020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년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코로나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저금리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의 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영향으로 주식 시장이 급격하게 성장했다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grayscl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1302855" y="988392"/>
            <a:ext cx="415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01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275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5-3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느낀 점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5393" y="3270613"/>
            <a:ext cx="2837980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사용할 수 있는 자원에 한계가 있는 점이 아쉬웠습니다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Azure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의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하둡 에코시스템 활용이 가능한 리소스를 쓰지 못하고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처음부터 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VM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에 환경을 구축하는 데에 우여곡절을 겪었습니다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또한 최종 결과물을 웹으로 구현하고 싶지만 경험해본 팀원이 없어 어떻게 만들어낼지도 고민 중입니다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351409" y="3299389"/>
            <a:ext cx="265118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프로젝트를 시작하고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 목표를 무엇으로 삼을 지에 대한 고민이 많았습니다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분석가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양성 과정인 만큼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분석에 초점을 맞추어야 하는지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서비스 구현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혹은 수업 기간 동안 배운 것들의 복습에 초점을 둘지 팀 내부적으로 많은 이야기를 나누었습니다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749264" y="3270613"/>
            <a:ext cx="2758308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생소하고 익숙하지 않은 것들이 많았습니다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팀원들 모두 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IT,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빅데이터 쪽 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</a:t>
            </a: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로젝트는 처음이다 보니 배운 것을 바로 적용하는 데에 어려움이 많았습니다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특히 현업에서 사용되고 있는 커뮤니케이션 툴을 어떻게 쓰는지 배우고 써보는 데에 투자한 시간이 많았습니다</a:t>
            </a:r>
            <a:r>
              <a:rPr lang="en-US" altLang="ko-KR" sz="1400" dirty="0" smtClean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</p:txBody>
      </p:sp>
      <p:sp>
        <p:nvSpPr>
          <p:cNvPr id="25" name="직사각형 24"/>
          <p:cNvSpPr/>
          <p:nvPr/>
        </p:nvSpPr>
        <p:spPr>
          <a:xfrm rot="5400000" flipH="1">
            <a:off x="2571793" y="2881610"/>
            <a:ext cx="45719" cy="2820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 rot="5400000" flipH="1">
            <a:off x="6022677" y="2878989"/>
            <a:ext cx="45719" cy="2820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5400000" flipH="1">
            <a:off x="9551341" y="2878989"/>
            <a:ext cx="45719" cy="2820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1255720" y="988392"/>
            <a:ext cx="450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33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1321" y="1546772"/>
            <a:ext cx="1199105" cy="11991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8027" y="1743959"/>
            <a:ext cx="917067" cy="91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00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125393" y="3270613"/>
            <a:ext cx="2837980" cy="1657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진행에 있어서 제한사항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플랫폼 구축환경 제한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웹구축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지식 제한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51409" y="3299389"/>
            <a:ext cx="2651185" cy="3042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어디에 초점 맞춰야 하는지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고민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이 됨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분석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분석가 과정이니까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구현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프로젝트는 결국 구현이니까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복슴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ko-KR" altLang="en-US" sz="14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배운걸</a:t>
            </a: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써먹어야 하니까</a:t>
            </a:r>
            <a:endParaRPr lang="en-US" altLang="ko-KR" sz="14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49264" y="3270613"/>
            <a:ext cx="2758308" cy="30500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생소하고 익숙하지 않음</a:t>
            </a:r>
            <a:r>
              <a:rPr lang="en-US" altLang="ko-KR" sz="14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b="1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어려움</a:t>
            </a:r>
            <a:endParaRPr lang="en-US" altLang="ko-KR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endParaRPr lang="en-US" altLang="ko-KR" sz="1400" b="1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Agile?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JIRA?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Slack?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NIFI?</a:t>
            </a: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평소 사용하지 않았던 툴들과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언어들을 접하면서 기초적인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지식을 </a:t>
            </a:r>
            <a:r>
              <a:rPr lang="ko-KR" altLang="en-US" sz="1200" dirty="0" err="1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쌓은데도</a:t>
            </a:r>
            <a:r>
              <a:rPr lang="ko-KR" altLang="en-US" sz="1200" dirty="0"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 어려움을 겪음</a:t>
            </a:r>
            <a:endParaRPr lang="en-US" altLang="ko-KR" sz="1200" dirty="0"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2947" y="1666893"/>
            <a:ext cx="1449457" cy="1153108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2145" y="1721622"/>
            <a:ext cx="1005064" cy="1010089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 rot="5400000" flipH="1">
            <a:off x="2571793" y="2881610"/>
            <a:ext cx="45719" cy="2820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2"/>
          <a:stretch/>
        </p:blipFill>
        <p:spPr>
          <a:xfrm>
            <a:off x="8928209" y="1721622"/>
            <a:ext cx="1232347" cy="1061179"/>
          </a:xfrm>
          <a:prstGeom prst="rect">
            <a:avLst/>
          </a:prstGeom>
        </p:spPr>
      </p:pic>
      <p:sp>
        <p:nvSpPr>
          <p:cNvPr id="26" name="직사각형 25"/>
          <p:cNvSpPr/>
          <p:nvPr/>
        </p:nvSpPr>
        <p:spPr>
          <a:xfrm rot="5400000" flipH="1">
            <a:off x="6022677" y="2878989"/>
            <a:ext cx="45719" cy="2820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 rot="5400000" flipH="1">
            <a:off x="9551341" y="2878989"/>
            <a:ext cx="45719" cy="28204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582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00049" y="1788626"/>
            <a:ext cx="11288485" cy="35006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en-US" altLang="ko-KR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Euna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-Jang. (2020). “LSTM Combination of BERT Sentiment Analysis and Time Series Macro economy Index for Predicting Stock Price” Journal of The Korea Society of Computer and Information. 25(5), pp.47-56,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김현기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(2020). “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엑소브레인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자연어 분석 및 심층질의응답 기술” 언어지능연구실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장은아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최회련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이홍철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(2020). “BERT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활용한 뉴스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감성분석과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거시경제지표 조합을 이용한 주가지수 예측”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한국컴퓨터정보학회논문지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25(5), pp.47-56.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이종식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안현철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(2017). “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입력변수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및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학습사례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선정을 동시에 최적화하는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GA-MSVM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기반 주가지수 추세 예측 모형에 관한 연구”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 </a:t>
            </a:r>
            <a:r>
              <a:rPr lang="en-US" altLang="ko-KR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Intell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Inform </a:t>
            </a:r>
            <a:r>
              <a:rPr lang="en-US" altLang="ko-KR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Syst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23(4), pp.147-168.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김다예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이영인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(2018). “Word2Vec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활용한 뉴스 기반 주가지수 방향성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예측용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감성 사전 구축” 한국빅데이터학회지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3(1), pp.13-20.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kern="0" dirty="0" err="1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성노윤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남기환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(2019). “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시스템적인 군집 확인과 뉴스를 이용한 주가 예측”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J </a:t>
            </a:r>
            <a:r>
              <a:rPr lang="en-US" altLang="ko-KR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Intell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Inform </a:t>
            </a:r>
            <a:r>
              <a:rPr lang="en-US" altLang="ko-KR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Syst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25(3), pp.1-17.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김재봉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김형중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(2017). “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주가지수 방향성 예측을 위한 도메인 맞춤형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감성사전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구축방안” 한국디지털콘텐츠학회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논문지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18(3). pp.585-592.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just" fontAlgn="base">
              <a:lnSpc>
                <a:spcPct val="160000"/>
              </a:lnSpc>
            </a:pPr>
            <a:r>
              <a:rPr lang="en-US" altLang="ko-KR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400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김유신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(2013). “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주가지수 예측을 위한 뉴스 빅데이터 </a:t>
            </a:r>
            <a:r>
              <a:rPr lang="ko-KR" altLang="en-US" sz="1400" kern="0" dirty="0" err="1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오피니언마이닝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모형” 서울 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: 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國民大學校 비즈니스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IT</a:t>
            </a:r>
            <a:r>
              <a:rPr lang="ko-KR" altLang="en-US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專門大學院</a:t>
            </a:r>
            <a:r>
              <a:rPr lang="en-US" altLang="ko-KR" sz="1400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  <a:endParaRPr lang="ko-KR" altLang="en-US" sz="1400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5-4</a:t>
            </a:r>
            <a:endParaRPr lang="en-US" altLang="ko-KR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참고 문헌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55720" y="988392"/>
            <a:ext cx="4555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34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77841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6FD18-79E4-4B74-B1FE-888EBB53C786}"/>
              </a:ext>
            </a:extLst>
          </p:cNvPr>
          <p:cNvSpPr txBox="1"/>
          <p:nvPr/>
        </p:nvSpPr>
        <p:spPr>
          <a:xfrm>
            <a:off x="3009900" y="3198167"/>
            <a:ext cx="6172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Q </a:t>
            </a:r>
            <a:r>
              <a:rPr lang="en-US" altLang="ko-KR" b="1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&amp; </a:t>
            </a:r>
            <a:r>
              <a:rPr lang="en-US" altLang="ko-KR" sz="24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A</a:t>
            </a:r>
            <a:endParaRPr lang="ko-KR" altLang="en-US" sz="32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4986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4562320" y="4606204"/>
            <a:ext cx="306736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3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감사합니다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D6FD18-79E4-4B74-B1FE-888EBB53C786}"/>
              </a:ext>
            </a:extLst>
          </p:cNvPr>
          <p:cNvSpPr txBox="1"/>
          <p:nvPr/>
        </p:nvSpPr>
        <p:spPr>
          <a:xfrm>
            <a:off x="3009900" y="3091904"/>
            <a:ext cx="6172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뉴스데이터 감성분석을 통한</a:t>
            </a:r>
            <a:endParaRPr lang="en-US" altLang="ko-KR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algn="ctr"/>
            <a:r>
              <a:rPr lang="ko-KR" altLang="en-US" sz="26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주가 변동성 예측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5601" y="2425281"/>
            <a:ext cx="1180798" cy="324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53441" r="64411" b="10794"/>
          <a:stretch/>
        </p:blipFill>
        <p:spPr>
          <a:xfrm>
            <a:off x="6707056" y="2321752"/>
            <a:ext cx="5092733" cy="320043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1-1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비즈니스 현황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264" b="10508"/>
          <a:stretch/>
        </p:blipFill>
        <p:spPr>
          <a:xfrm>
            <a:off x="947412" y="2231441"/>
            <a:ext cx="5962127" cy="376970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4744530" y="3253696"/>
            <a:ext cx="2280621" cy="29260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7319" t="6421" r="17988"/>
          <a:stretch/>
        </p:blipFill>
        <p:spPr>
          <a:xfrm>
            <a:off x="4812145" y="3980873"/>
            <a:ext cx="2517777" cy="2546060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122959" y="1677443"/>
            <a:ext cx="361103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[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2020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년 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</a:t>
            </a:r>
            <a:r>
              <a:rPr lang="ko-KR" altLang="en-US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월 설문조사 결과</a:t>
            </a:r>
            <a:r>
              <a:rPr lang="en-US" altLang="ko-KR" sz="2000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20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]</a:t>
            </a:r>
            <a:endParaRPr lang="en-US" altLang="ko-KR" sz="2000" dirty="0" smtClean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80" y="3348489"/>
            <a:ext cx="1457656" cy="129389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87999">
            <a:off x="3545150" y="3341034"/>
            <a:ext cx="1442794" cy="11618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08535" y="3271071"/>
            <a:ext cx="3392571" cy="19297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000" b="1" dirty="0" err="1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주린이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   </a:t>
            </a:r>
            <a:r>
              <a:rPr lang="en-US" altLang="ko-KR" sz="1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[</a:t>
            </a:r>
            <a:r>
              <a:rPr lang="ko-KR" altLang="en-US" sz="1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명사</a:t>
            </a:r>
            <a:r>
              <a:rPr lang="en-US" altLang="ko-KR" sz="1400" b="1" dirty="0" smtClean="0">
                <a:latin typeface="나눔스퀘어 Light" panose="020B0600000101010101" pitchFamily="50" charset="-127"/>
                <a:ea typeface="나눔스퀘어 Light" panose="020B0600000101010101" pitchFamily="50" charset="-127"/>
              </a:rPr>
              <a:t>]</a:t>
            </a:r>
            <a:endParaRPr lang="en-US" altLang="ko-KR" b="1" dirty="0" smtClean="0">
              <a:latin typeface="나눔스퀘어 Light" panose="020B0600000101010101" pitchFamily="50" charset="-127"/>
              <a:ea typeface="나눔스퀘어 Light" panose="020B0600000101010101" pitchFamily="50" charset="-127"/>
            </a:endParaRPr>
          </a:p>
          <a:p>
            <a:pPr fontAlgn="base">
              <a:lnSpc>
                <a:spcPct val="12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1.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주식과 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어린이를 합친 말로 </a:t>
            </a:r>
            <a:r>
              <a:rPr lang="ko-KR" altLang="en-US" sz="1600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주식투자 초보자</a:t>
            </a:r>
            <a:r>
              <a:rPr lang="ko-KR" altLang="en-US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뜻하는 신조어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fontAlgn="base">
              <a:lnSpc>
                <a:spcPct val="120000"/>
              </a:lnSpc>
            </a:pPr>
            <a:endParaRPr lang="en-US" altLang="ko-KR" sz="5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20000"/>
              </a:lnSpc>
            </a:pP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예</a:t>
            </a:r>
            <a:r>
              <a:rPr lang="en-US" altLang="ko-KR" sz="14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) </a:t>
            </a:r>
            <a:r>
              <a:rPr lang="ko-KR" altLang="en-US" sz="1400" dirty="0" err="1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주린이를</a:t>
            </a:r>
            <a:r>
              <a:rPr lang="ko-KR" altLang="en-US" sz="1400" dirty="0" smtClean="0">
                <a:solidFill>
                  <a:schemeClr val="bg2">
                    <a:lumMod val="50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위한 친절한 주식공부</a:t>
            </a:r>
            <a:endParaRPr lang="en-US" altLang="ko-KR" sz="1400" dirty="0">
              <a:solidFill>
                <a:schemeClr val="bg2">
                  <a:lumMod val="50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3768437" y="4293548"/>
            <a:ext cx="1014130" cy="203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737" y="3451222"/>
            <a:ext cx="475142" cy="47514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11" cstate="print">
            <a:grayscl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11236866" y="98839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</a:t>
            </a:r>
            <a:r>
              <a:rPr lang="en-US" altLang="ko-KR" sz="1600" dirty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2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489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700171" y="1343834"/>
            <a:ext cx="39148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매수랑 매도가 아직도 헷갈려요 </a:t>
            </a:r>
            <a:r>
              <a:rPr lang="ko-KR" altLang="en-US" dirty="0" err="1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ㅠ</a:t>
            </a: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_</a:t>
            </a:r>
            <a:r>
              <a:rPr lang="ko-KR" altLang="en-US" dirty="0" err="1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ㅠ</a:t>
            </a: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“KOSPI? KOSDAQ? </a:t>
            </a:r>
            <a:r>
              <a:rPr lang="ko-KR" altLang="en-US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그게 뭐예요</a:t>
            </a: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?”</a:t>
            </a:r>
            <a:endParaRPr lang="ko-KR" altLang="en-US" dirty="0">
              <a:solidFill>
                <a:schemeClr val="bg2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6" y="971784"/>
            <a:ext cx="1232199" cy="1247226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8" name="TextBox 7"/>
          <p:cNvSpPr txBox="1"/>
          <p:nvPr/>
        </p:nvSpPr>
        <p:spPr>
          <a:xfrm>
            <a:off x="2700171" y="761687"/>
            <a:ext cx="5360763" cy="5821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주식 관련 용어가 너무 어려운 </a:t>
            </a:r>
            <a:r>
              <a:rPr lang="en-US" altLang="ko-KR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Tom</a:t>
            </a:r>
            <a:r>
              <a:rPr lang="ko-KR" altLang="en-US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(Lv.1</a:t>
            </a:r>
            <a:r>
              <a:rPr lang="en-US" altLang="ko-KR" sz="20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036981" y="3548162"/>
            <a:ext cx="3597460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도대체 무슨 뉴스를 봐야 하나요</a:t>
            </a: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…”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5038" y="2927976"/>
            <a:ext cx="1232199" cy="1214596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3364776" y="2955621"/>
            <a:ext cx="62696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매일 신문을 챙겨볼 시간이 부족한 </a:t>
            </a:r>
            <a:r>
              <a:rPr lang="en-US" altLang="ko-KR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Sophia</a:t>
            </a:r>
            <a:r>
              <a:rPr lang="ko-KR" altLang="en-US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(Lv.2</a:t>
            </a:r>
            <a:r>
              <a:rPr lang="en-US" altLang="ko-KR" sz="20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700171" y="5230681"/>
            <a:ext cx="57647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좀 할 만한데</a:t>
            </a: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? </a:t>
            </a:r>
            <a:r>
              <a:rPr lang="ko-KR" altLang="en-US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나만의 투자 전략을 세워보고 싶다</a:t>
            </a: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!”</a:t>
            </a: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“</a:t>
            </a:r>
            <a:r>
              <a:rPr lang="ko-KR" altLang="en-US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투자를 제대로 해보려고 하니까 봐야할 게 너무 많아 </a:t>
            </a:r>
            <a:r>
              <a:rPr lang="ko-KR" altLang="en-US" dirty="0" err="1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ㅠㅠ</a:t>
            </a:r>
            <a:r>
              <a:rPr lang="en-US" altLang="ko-KR" dirty="0" smtClean="0">
                <a:solidFill>
                  <a:schemeClr val="bg2"/>
                </a:solidFill>
                <a:latin typeface="08서울남산체 M" panose="02020603020101020101" pitchFamily="18" charset="-127"/>
                <a:ea typeface="08서울남산체 M" panose="02020603020101020101" pitchFamily="18" charset="-127"/>
              </a:rPr>
              <a:t>”</a:t>
            </a:r>
            <a:endParaRPr lang="ko-KR" altLang="en-US" dirty="0">
              <a:solidFill>
                <a:schemeClr val="bg2"/>
              </a:solidFill>
              <a:latin typeface="08서울남산체 M" panose="02020603020101020101" pitchFamily="18" charset="-127"/>
              <a:ea typeface="08서울남산체 M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46" y="4864379"/>
            <a:ext cx="1232199" cy="1235729"/>
          </a:xfrm>
          <a:prstGeom prst="ellipse">
            <a:avLst/>
          </a:prstGeom>
          <a:ln w="63500" cap="rnd">
            <a:solidFill>
              <a:schemeClr val="bg2">
                <a:lumMod val="75000"/>
              </a:schemeClr>
            </a:solidFill>
          </a:ln>
          <a:effectLst/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4" name="TextBox 13"/>
          <p:cNvSpPr txBox="1"/>
          <p:nvPr/>
        </p:nvSpPr>
        <p:spPr>
          <a:xfrm>
            <a:off x="2700171" y="4648534"/>
            <a:ext cx="56653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이제는 </a:t>
            </a:r>
            <a:r>
              <a:rPr lang="ko-KR" altLang="en-US" sz="2400" dirty="0" err="1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주린이를</a:t>
            </a:r>
            <a:r>
              <a:rPr lang="ko-KR" altLang="en-US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탈출하고 싶은 </a:t>
            </a:r>
            <a:r>
              <a:rPr lang="en-US" altLang="ko-KR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Oreo</a:t>
            </a:r>
            <a:r>
              <a:rPr lang="ko-KR" altLang="en-US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(Lv.3</a:t>
            </a:r>
            <a:r>
              <a:rPr lang="en-US" altLang="ko-KR" sz="2000" dirty="0" smtClean="0">
                <a:solidFill>
                  <a:schemeClr val="bg2"/>
                </a:solidFill>
                <a:latin typeface="08서울남산체 B" panose="02020603020101020101" pitchFamily="18" charset="-127"/>
                <a:ea typeface="08서울남산체 B" panose="02020603020101020101" pitchFamily="18" charset="-127"/>
              </a:rPr>
              <a:t>)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70" y="463222"/>
            <a:ext cx="2838965" cy="1353975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261" y="739184"/>
            <a:ext cx="2838965" cy="9791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384" y="2945005"/>
            <a:ext cx="2149327" cy="97917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383" y="2669032"/>
            <a:ext cx="2128397" cy="13539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10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734970" y="527862"/>
            <a:ext cx="494978" cy="494978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10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422305" flipH="1">
            <a:off x="5642030" y="2728531"/>
            <a:ext cx="494978" cy="49497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219" y="4375155"/>
            <a:ext cx="1984940" cy="135397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057" y="4655418"/>
            <a:ext cx="2045473" cy="97917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298299" flipH="1">
            <a:off x="5133063" y="4380445"/>
            <a:ext cx="494978" cy="494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407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1" grpId="0"/>
      <p:bldP spid="12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1-2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Customer Requirements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859058" y="2136338"/>
            <a:ext cx="809258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endParaRPr lang="en-US" altLang="ko-KR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어떤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경제적 지표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가 주가에 영향을 미치는지 알고 싶다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수많은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중에 주식 투자에 참고할만한 뉴스를 알고 싶다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재무제표 등의 </a:t>
            </a:r>
            <a:r>
              <a:rPr lang="ko-KR" altLang="en-US" b="1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기업 관련 정보</a:t>
            </a:r>
            <a:r>
              <a:rPr lang="ko-KR" altLang="en-US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를 주식 투자에 활용하고 싶다</a:t>
            </a:r>
            <a:r>
              <a:rPr lang="en-US" altLang="ko-KR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주식투자에 소요되는 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시간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을 아끼고 싶다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  <a:defRPr/>
            </a:pP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감이 아닌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b="1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데이터에 기반</a:t>
            </a:r>
            <a:r>
              <a:rPr lang="ko-KR" altLang="en-US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한 성공적인 주식 투자를 하고 싶다</a:t>
            </a:r>
            <a:r>
              <a:rPr lang="en-US" altLang="ko-KR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endParaRPr lang="ko-KR" altLang="en-US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5488" y="2709568"/>
            <a:ext cx="1911531" cy="191153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1236866" y="988392"/>
            <a:ext cx="463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04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9446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16" b="65507"/>
          <a:stretch/>
        </p:blipFill>
        <p:spPr>
          <a:xfrm>
            <a:off x="5377642" y="4870173"/>
            <a:ext cx="6858000" cy="4017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32" b="65072"/>
          <a:stretch/>
        </p:blipFill>
        <p:spPr>
          <a:xfrm>
            <a:off x="2223441" y="2832654"/>
            <a:ext cx="6573262" cy="41902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1-3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ko-KR" altLang="en-US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경쟁 서비스와의 비교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522350" y="2370212"/>
            <a:ext cx="6705015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① 증권사 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endParaRPr lang="en-US" altLang="ko-KR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경제 관련 지표만 분석된 정보를 얻을 수 있는 한계가 있다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 </a:t>
            </a:r>
          </a:p>
          <a:p>
            <a:pPr fontAlgn="base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최근 다양한 정형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비정형 데이터로부터 인사이트를 얻을 수 있는 빅데이터 시대에  </a:t>
            </a:r>
            <a:endParaRPr lang="en-US" altLang="ko-KR" sz="1600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전통적인 방식으로만 주식 투자를 하는 데에는 아쉬움이 남는다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522350" y="4414606"/>
            <a:ext cx="7862156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② 경제 관련 신문</a:t>
            </a:r>
            <a:r>
              <a:rPr lang="en-US" altLang="ko-KR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dirty="0" smtClean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방송 </a:t>
            </a:r>
            <a:endParaRPr lang="en-US" altLang="ko-KR" dirty="0" smtClean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- 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많은 경제 전문지와 방송이 존재하는데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,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사람이 직접 모든 뉴스를 보고 분석하기에는 한계가 있다</a:t>
            </a:r>
            <a:r>
              <a:rPr lang="en-US" altLang="ko-KR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  <a:r>
              <a:rPr lang="ko-KR" altLang="en-US" sz="1600" dirty="0" smtClean="0"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endParaRPr lang="en-US" altLang="ko-KR" sz="1600" dirty="0"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28" r="36106" b="20880"/>
          <a:stretch/>
        </p:blipFill>
        <p:spPr>
          <a:xfrm>
            <a:off x="1663698" y="2425978"/>
            <a:ext cx="888910" cy="13142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420" t="2947" r="11752" b="20618"/>
          <a:stretch/>
        </p:blipFill>
        <p:spPr>
          <a:xfrm>
            <a:off x="2223441" y="2593756"/>
            <a:ext cx="658334" cy="127882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024" b="36375"/>
          <a:stretch/>
        </p:blipFill>
        <p:spPr>
          <a:xfrm>
            <a:off x="1663698" y="4342443"/>
            <a:ext cx="754645" cy="129767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56" b="36375"/>
          <a:stretch/>
        </p:blipFill>
        <p:spPr>
          <a:xfrm>
            <a:off x="2420669" y="4342443"/>
            <a:ext cx="759457" cy="1297674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grayscl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1236866" y="988392"/>
            <a:ext cx="4587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05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483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타원 8"/>
          <p:cNvSpPr/>
          <p:nvPr/>
        </p:nvSpPr>
        <p:spPr>
          <a:xfrm>
            <a:off x="573903" y="2548141"/>
            <a:ext cx="10642000" cy="3139919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047" b="63771"/>
          <a:stretch/>
        </p:blipFill>
        <p:spPr>
          <a:xfrm>
            <a:off x="8465575" y="4895333"/>
            <a:ext cx="1681772" cy="4169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5252" r="17273" b="38586"/>
          <a:stretch/>
        </p:blipFill>
        <p:spPr>
          <a:xfrm flipV="1">
            <a:off x="4377488" y="4908146"/>
            <a:ext cx="2244622" cy="38735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53" b="64243"/>
          <a:stretch/>
        </p:blipFill>
        <p:spPr>
          <a:xfrm>
            <a:off x="1592826" y="4915113"/>
            <a:ext cx="1521445" cy="380387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9" y="715775"/>
            <a:ext cx="48577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STEP </a:t>
            </a:r>
            <a:r>
              <a:rPr lang="en-US" altLang="ko-KR" sz="20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1-4</a:t>
            </a:r>
            <a:endParaRPr lang="en-US" altLang="ko-KR" sz="20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800" dirty="0" smtClean="0">
                <a:ln>
                  <a:solidFill>
                    <a:schemeClr val="tx1">
                      <a:alpha val="50000"/>
                    </a:schemeClr>
                  </a:solidFill>
                </a:ln>
                <a:latin typeface="나눔명조" panose="02020603020101020101" pitchFamily="18" charset="-127"/>
                <a:ea typeface="나눔명조" panose="02020603020101020101" pitchFamily="18" charset="-127"/>
              </a:rPr>
              <a:t>Solution Vision</a:t>
            </a:r>
            <a:endParaRPr lang="ko-KR" altLang="en-US" sz="2800" dirty="0">
              <a:ln>
                <a:solidFill>
                  <a:schemeClr val="tx1">
                    <a:alpha val="50000"/>
                  </a:schemeClr>
                </a:solidFill>
              </a:ln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779263" y="4509334"/>
            <a:ext cx="3300571" cy="78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ko-KR" altLang="en-US" b="1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와 관련된 지표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제시 </a:t>
            </a:r>
            <a:endParaRPr lang="en-US" altLang="ko-KR" kern="0" dirty="0" smtClean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  <a:p>
            <a:pPr lvl="0" algn="ctr">
              <a:lnSpc>
                <a:spcPct val="130000"/>
              </a:lnSpc>
              <a:defRPr/>
            </a:pPr>
            <a:r>
              <a:rPr lang="ko-KR" altLang="en-US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및 </a:t>
            </a:r>
            <a:r>
              <a:rPr lang="ko-KR" altLang="en-US" b="1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분석결과</a:t>
            </a:r>
            <a:r>
              <a:rPr lang="ko-KR" altLang="en-US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제공</a:t>
            </a:r>
            <a:endParaRPr lang="ko-KR" altLang="en-US" kern="0" dirty="0">
              <a:solidFill>
                <a:srgbClr val="000000"/>
              </a:solidFill>
              <a:latin typeface="나눔스퀘어_ac" panose="020B0600000101010101" pitchFamily="50" charset="-127"/>
              <a:ea typeface="나눔스퀘어_ac" panose="020B0600000101010101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02" y="2677919"/>
            <a:ext cx="1053123" cy="105312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975" y="2656674"/>
            <a:ext cx="1216471" cy="121647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25620" y="3978412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800" dirty="0"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081433" y="3958115"/>
            <a:ext cx="6078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01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4338380" y="4509334"/>
            <a:ext cx="3300571" cy="78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뉴스 데이터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분석을 통한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ko-KR" altLang="en-US" b="1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주가 변동성 전망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694459" y="3978412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800" dirty="0"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650272" y="3958115"/>
            <a:ext cx="6767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02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7916941" y="4491923"/>
            <a:ext cx="3300571" cy="786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30000"/>
              </a:lnSpc>
              <a:defRPr/>
            </a:pP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투자에 도움이 되는</a:t>
            </a:r>
          </a:p>
          <a:p>
            <a:pPr lvl="0" algn="ctr">
              <a:lnSpc>
                <a:spcPct val="130000"/>
              </a:lnSpc>
              <a:defRPr/>
            </a:pPr>
            <a:r>
              <a:rPr lang="ko-KR" altLang="en-US" b="1" kern="0" dirty="0" smtClean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추천 </a:t>
            </a:r>
            <a:r>
              <a:rPr lang="ko-KR" altLang="en-US" b="1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지표 </a:t>
            </a:r>
            <a:r>
              <a:rPr lang="ko-KR" altLang="en-US" kern="0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제시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263298" y="3998709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800" dirty="0"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219111" y="3988661"/>
            <a:ext cx="6799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03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295" y="2567800"/>
            <a:ext cx="1326163" cy="132616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3303700" y="1785929"/>
            <a:ext cx="5519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3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Big Data Analysis Solution</a:t>
            </a:r>
            <a:endParaRPr lang="ko-KR" altLang="en-US" sz="2800" dirty="0">
              <a:solidFill>
                <a:schemeClr val="accent3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75419" y="1748705"/>
            <a:ext cx="55194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tx2">
                    <a:lumMod val="50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Big Data Analysis Solution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89292" y="1630724"/>
            <a:ext cx="303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 smtClean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endParaRPr lang="ko-KR" altLang="en-US" sz="4400" dirty="0">
              <a:solidFill>
                <a:schemeClr val="tx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910216" y="1640518"/>
            <a:ext cx="30391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2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</a:t>
            </a:r>
            <a:endParaRPr lang="ko-KR" altLang="en-US" sz="4400" dirty="0">
              <a:solidFill>
                <a:schemeClr val="tx2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28"/>
          <a:stretch/>
        </p:blipFill>
        <p:spPr>
          <a:xfrm>
            <a:off x="-303681" y="5857214"/>
            <a:ext cx="8603226" cy="770023"/>
          </a:xfrm>
          <a:prstGeom prst="rect">
            <a:avLst/>
          </a:prstGeom>
        </p:spPr>
      </p:pic>
      <p:sp>
        <p:nvSpPr>
          <p:cNvPr id="27" name="직사각형 26"/>
          <p:cNvSpPr/>
          <p:nvPr/>
        </p:nvSpPr>
        <p:spPr>
          <a:xfrm>
            <a:off x="1876612" y="5870226"/>
            <a:ext cx="97947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경제 지표 뿐만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아니라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 데이터까지 </a:t>
            </a:r>
            <a:r>
              <a:rPr lang="ko-KR" altLang="en-US" sz="2000" dirty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활용해 자동으로 </a:t>
            </a:r>
            <a:r>
              <a:rPr lang="ko-KR" altLang="en-US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정보 수집 및 분석이 가능 </a:t>
            </a:r>
            <a:r>
              <a:rPr lang="en-US" altLang="ko-KR" sz="2000" dirty="0" smtClean="0"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</a:t>
            </a:r>
            <a:endParaRPr lang="en-US" altLang="ko-KR" sz="2000" dirty="0"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892" y="5527175"/>
            <a:ext cx="950795" cy="95079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3" cstate="print">
            <a:grayscl/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9540" y="486897"/>
            <a:ext cx="1284635" cy="353209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1246293" y="992774"/>
            <a:ext cx="4571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bg2">
                    <a:lumMod val="25000"/>
                  </a:schemeClr>
                </a:solidFill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06</a:t>
            </a:r>
            <a:endParaRPr lang="ko-KR" altLang="en-US" sz="1600" dirty="0">
              <a:solidFill>
                <a:schemeClr val="bg2">
                  <a:lumMod val="25000"/>
                </a:schemeClr>
              </a:solidFill>
              <a:latin typeface="G마켓 산스 TTF Light" panose="02000000000000000000" pitchFamily="2" charset="-127"/>
              <a:ea typeface="G마켓 산스 TTF Light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511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4951</TotalTime>
  <Words>2679</Words>
  <Application>Microsoft Office PowerPoint</Application>
  <PresentationFormat>와이드스크린</PresentationFormat>
  <Paragraphs>679</Paragraphs>
  <Slides>44</Slides>
  <Notes>17</Notes>
  <HiddenSlides>1</HiddenSlides>
  <MMClips>0</MMClips>
  <ScaleCrop>false</ScaleCrop>
  <HeadingPairs>
    <vt:vector size="6" baseType="variant">
      <vt:variant>
        <vt:lpstr>사용한 글꼴</vt:lpstr>
      </vt:variant>
      <vt:variant>
        <vt:i4>15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60" baseType="lpstr">
      <vt:lpstr>G마켓 산스 TTF Bold</vt:lpstr>
      <vt:lpstr>나눔스퀘어 Bold</vt:lpstr>
      <vt:lpstr>나눔스퀘어 ExtraBold</vt:lpstr>
      <vt:lpstr>08서울남산체 M</vt:lpstr>
      <vt:lpstr>G마켓 산스 TTF Light</vt:lpstr>
      <vt:lpstr>나눔스퀘어 Light</vt:lpstr>
      <vt:lpstr>맑은 고딕</vt:lpstr>
      <vt:lpstr>나눔명조</vt:lpstr>
      <vt:lpstr>나눔스퀘어_ac</vt:lpstr>
      <vt:lpstr>Cambria Math</vt:lpstr>
      <vt:lpstr>Arial</vt:lpstr>
      <vt:lpstr>08서울남산체 B</vt:lpstr>
      <vt:lpstr>나눔스퀘어</vt:lpstr>
      <vt:lpstr>G마켓 산스 TTF Medium</vt:lpstr>
      <vt:lpstr>나눔스퀘어_ac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Admin</cp:lastModifiedBy>
  <cp:revision>357</cp:revision>
  <dcterms:created xsi:type="dcterms:W3CDTF">2016-03-30T05:53:39Z</dcterms:created>
  <dcterms:modified xsi:type="dcterms:W3CDTF">2021-07-25T18:25:43Z</dcterms:modified>
</cp:coreProperties>
</file>